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14"/>
  </p:notesMasterIdLst>
  <p:sldIdLst>
    <p:sldId id="257" r:id="rId3"/>
    <p:sldId id="264" r:id="rId4"/>
    <p:sldId id="267" r:id="rId5"/>
    <p:sldId id="260" r:id="rId6"/>
    <p:sldId id="271" r:id="rId7"/>
    <p:sldId id="261" r:id="rId8"/>
    <p:sldId id="269" r:id="rId9"/>
    <p:sldId id="270" r:id="rId10"/>
    <p:sldId id="265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73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2CD6B-6C00-4D79-8AEE-932388FFB427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4FA9D-E380-4B2B-8ADB-AAA5D2067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089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727AA-3FA3-9358-737F-CDEC04A5F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D3AEBD-970A-F38E-C9FE-B197349AAD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00E43A-978F-29D7-10D0-1E1065C233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CCA2A-C65A-A25B-2D29-2143FA5BA4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A1F95-F24B-441D-ABDF-CF0A620EF6A9}" type="slidenum">
              <a:rPr lang="en-BE" smtClean="0"/>
              <a:t>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3345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EC8B3-A84F-D9C5-F8A0-30A594AFE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AEC114-5A18-AFDC-4F39-0A8B6333B8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A785BD-E936-EC5A-AE96-80F717B3FE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D7D0C-CDB8-4893-449B-2F36317EC6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2D44C-D1C5-4EC3-8EE3-F27FD4290211}" type="slidenum">
              <a:rPr lang="en-BE" smtClean="0"/>
              <a:t>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4141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4FA9D-E380-4B2B-8ADB-AAA5D206738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415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84C9E-7765-2172-0052-CB7623D13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72F911-2A8C-837F-BB2F-3910E8233D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4EE2D3-420B-490E-B670-2F4C93546D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29F17-CF27-C794-1F8E-CD870550AB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4FA9D-E380-4B2B-8ADB-AAA5D206738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247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AFD67-F091-3CC1-359F-045BF371B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BF5C54-63CE-1F09-CE90-5C225A0FE0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8CAB8A-0725-2A5C-FDC3-0D8BDD57AD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AC25D-1517-C47E-A5C3-F0AA65D3DE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2D44C-D1C5-4EC3-8EE3-F27FD4290211}" type="slidenum">
              <a:rPr lang="en-BE" smtClean="0"/>
              <a:t>10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79002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04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7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 descr="Pipette putting samples on a test tube"/>
          <p:cNvGrpSpPr/>
          <p:nvPr/>
        </p:nvGrpSpPr>
        <p:grpSpPr>
          <a:xfrm>
            <a:off x="6272570" y="0"/>
            <a:ext cx="6732230" cy="6857999"/>
            <a:chOff x="0" y="0"/>
            <a:chExt cx="5956300" cy="602107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5956300" cy="6021070"/>
            </a:xfrm>
            <a:custGeom>
              <a:avLst/>
              <a:gdLst/>
              <a:ahLst/>
              <a:cxnLst/>
              <a:rect l="l" t="t" r="r" b="b"/>
              <a:pathLst>
                <a:path w="5956300" h="6021070">
                  <a:moveTo>
                    <a:pt x="0" y="6021070"/>
                  </a:moveTo>
                  <a:lnTo>
                    <a:pt x="692150" y="0"/>
                  </a:lnTo>
                  <a:lnTo>
                    <a:pt x="5956300" y="0"/>
                  </a:lnTo>
                  <a:lnTo>
                    <a:pt x="5264150" y="6021070"/>
                  </a:lnTo>
                  <a:close/>
                </a:path>
              </a:pathLst>
            </a:custGeom>
            <a:grpFill/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BE" sz="800"/>
            </a:p>
          </p:txBody>
        </p:sp>
      </p:grpSp>
      <p:sp>
        <p:nvSpPr>
          <p:cNvPr id="3" name="AutoShape 3"/>
          <p:cNvSpPr/>
          <p:nvPr/>
        </p:nvSpPr>
        <p:spPr>
          <a:xfrm>
            <a:off x="907853" y="6172200"/>
            <a:ext cx="4453483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oval" w="lg" len="lg"/>
          </a:ln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BE" sz="800"/>
          </a:p>
        </p:txBody>
      </p:sp>
      <p:sp>
        <p:nvSpPr>
          <p:cNvPr id="6" name="TextBox 6"/>
          <p:cNvSpPr txBox="1"/>
          <p:nvPr/>
        </p:nvSpPr>
        <p:spPr>
          <a:xfrm>
            <a:off x="880478" y="2101719"/>
            <a:ext cx="5392092" cy="6102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5480"/>
              </a:lnSpc>
              <a:spcBef>
                <a:spcPct val="0"/>
              </a:spcBef>
            </a:pPr>
            <a:r>
              <a:rPr lang="en-US" sz="2400" dirty="0">
                <a:solidFill>
                  <a:srgbClr val="333333"/>
                </a:solidFill>
                <a:latin typeface="Gordita"/>
                <a:ea typeface="Gordita"/>
                <a:cs typeface="Gordita"/>
                <a:sym typeface="Gordita"/>
              </a:rPr>
              <a:t>Project introduction meeting – Template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80478" y="2509399"/>
            <a:ext cx="4480858" cy="1042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8946"/>
              </a:lnSpc>
              <a:spcBef>
                <a:spcPct val="0"/>
              </a:spcBef>
            </a:pPr>
            <a:r>
              <a:rPr lang="en-US" sz="6390" b="1" dirty="0">
                <a:solidFill>
                  <a:srgbClr val="006FB9"/>
                </a:solidFill>
                <a:latin typeface="Gordita Bold"/>
                <a:ea typeface="Gordita Bold"/>
                <a:cs typeface="Gordita Bold"/>
                <a:sym typeface="Gordita Bold"/>
              </a:rPr>
              <a:t>FEAM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80478" y="3527122"/>
            <a:ext cx="5392092" cy="3501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944"/>
              </a:lnSpc>
              <a:spcBef>
                <a:spcPct val="0"/>
              </a:spcBef>
            </a:pPr>
            <a:r>
              <a:rPr lang="en-US" sz="2103" i="1" dirty="0">
                <a:solidFill>
                  <a:srgbClr val="006FB9"/>
                </a:solidFill>
                <a:latin typeface="Public Sans"/>
                <a:ea typeface="Public Sans"/>
                <a:cs typeface="Public Sans"/>
                <a:sym typeface="Public Sans"/>
              </a:rPr>
              <a:t>Overview of Current Projects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07853" y="5806900"/>
            <a:ext cx="2476228" cy="2495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109"/>
              </a:lnSpc>
              <a:spcBef>
                <a:spcPct val="0"/>
              </a:spcBef>
            </a:pPr>
            <a:r>
              <a:rPr lang="en-US" sz="1507" b="1" dirty="0">
                <a:solidFill>
                  <a:srgbClr val="333333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www. FEAM.eu</a:t>
            </a:r>
          </a:p>
        </p:txBody>
      </p:sp>
      <p:pic>
        <p:nvPicPr>
          <p:cNvPr id="12" name="Picture 11" descr="A blue square with white lines and yellow stars on it&#10;&#10;Description automatically generated">
            <a:extLst>
              <a:ext uri="{FF2B5EF4-FFF2-40B4-BE49-F238E27FC236}">
                <a16:creationId xmlns:a16="http://schemas.microsoft.com/office/drawing/2014/main" id="{A3C4A3CF-7910-4E28-426E-1914996CAED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121" y="131242"/>
            <a:ext cx="1562986" cy="156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53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741DCC-AE32-3B1E-D13C-7E1EC1894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01E4591-D745-77AC-E92B-1F834FD771E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-52754"/>
            <a:ext cx="2922104" cy="6963508"/>
            <a:chOff x="0" y="0"/>
            <a:chExt cx="7565855" cy="13716000"/>
          </a:xfrm>
          <a:solidFill>
            <a:srgbClr val="006FB9"/>
          </a:solidFill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1A0E2D96-84B7-1EE6-BB26-DC8498C382E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alphaModFix amt="0"/>
            </a:blip>
            <a:srcRect l="6510" r="19942"/>
            <a:stretch>
              <a:fillRect/>
            </a:stretch>
          </p:blipFill>
          <p:spPr>
            <a:xfrm>
              <a:off x="0" y="0"/>
              <a:ext cx="7565855" cy="13716000"/>
            </a:xfrm>
            <a:prstGeom prst="rect">
              <a:avLst/>
            </a:prstGeom>
            <a:grpFill/>
          </p:spPr>
        </p:pic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D13670B2-FE53-FD96-9F7C-D2DAF03CBA8D}"/>
              </a:ext>
            </a:extLst>
          </p:cNvPr>
          <p:cNvSpPr txBox="1"/>
          <p:nvPr/>
        </p:nvSpPr>
        <p:spPr>
          <a:xfrm>
            <a:off x="3315151" y="3788175"/>
            <a:ext cx="4178953" cy="525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  <a:spcBef>
                <a:spcPct val="0"/>
              </a:spcBef>
            </a:pPr>
            <a:endParaRPr lang="en-US" sz="1600" b="1" dirty="0">
              <a:solidFill>
                <a:srgbClr val="00B0F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  <a:sym typeface="Public Sans"/>
            </a:endParaRPr>
          </a:p>
          <a:p>
            <a:pPr algn="just">
              <a:lnSpc>
                <a:spcPts val="2053"/>
              </a:lnSpc>
              <a:spcBef>
                <a:spcPct val="0"/>
              </a:spcBef>
            </a:pPr>
            <a:endParaRPr lang="en-US" sz="1600" b="1" dirty="0">
              <a:solidFill>
                <a:srgbClr val="00B0F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  <a:sym typeface="Public San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A0D9EF-C7A9-49A8-741B-4949E5D1B8F0}"/>
              </a:ext>
            </a:extLst>
          </p:cNvPr>
          <p:cNvSpPr/>
          <p:nvPr/>
        </p:nvSpPr>
        <p:spPr>
          <a:xfrm>
            <a:off x="-1" y="3384808"/>
            <a:ext cx="1272209" cy="25841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4B4CD3B-F15E-48D4-6474-4B1C711D808F}"/>
              </a:ext>
            </a:extLst>
          </p:cNvPr>
          <p:cNvSpPr txBox="1"/>
          <p:nvPr/>
        </p:nvSpPr>
        <p:spPr>
          <a:xfrm>
            <a:off x="83130" y="2521668"/>
            <a:ext cx="3309721" cy="1814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99"/>
              </a:lnSpc>
            </a:pPr>
            <a:r>
              <a:rPr lang="en-US" sz="3600" b="1" dirty="0">
                <a:solidFill>
                  <a:srgbClr val="F4F4F4"/>
                </a:solidFill>
                <a:latin typeface="Gordita Bold"/>
                <a:ea typeface="Gordita Bold"/>
                <a:cs typeface="Gordita Bold"/>
                <a:sym typeface="Gordita Bold"/>
              </a:rPr>
              <a:t>Additional</a:t>
            </a:r>
          </a:p>
          <a:p>
            <a:pPr>
              <a:lnSpc>
                <a:spcPts val="4799"/>
              </a:lnSpc>
            </a:pPr>
            <a:endParaRPr lang="en-US" sz="3600" b="1" dirty="0">
              <a:solidFill>
                <a:srgbClr val="F4F4F4"/>
              </a:solidFill>
              <a:latin typeface="Gordita Bold"/>
              <a:ea typeface="Gordita Bold"/>
              <a:cs typeface="Gordita Bold"/>
              <a:sym typeface="Gordita Bold"/>
            </a:endParaRPr>
          </a:p>
          <a:p>
            <a:pPr>
              <a:lnSpc>
                <a:spcPts val="4799"/>
              </a:lnSpc>
            </a:pPr>
            <a:r>
              <a:rPr lang="en-US" sz="3600" b="1" dirty="0">
                <a:solidFill>
                  <a:srgbClr val="F4F4F4"/>
                </a:solidFill>
                <a:latin typeface="Gordita Bold"/>
                <a:ea typeface="Gordita Bold"/>
                <a:cs typeface="Gordita Bold"/>
                <a:sym typeface="Gordita Bold"/>
              </a:rPr>
              <a:t>Projects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AA2DC7E-D202-E091-0533-99EE9B1113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072272"/>
              </p:ext>
            </p:extLst>
          </p:nvPr>
        </p:nvGraphicFramePr>
        <p:xfrm>
          <a:off x="3392851" y="548882"/>
          <a:ext cx="8315241" cy="4501007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2771747">
                  <a:extLst>
                    <a:ext uri="{9D8B030D-6E8A-4147-A177-3AD203B41FA5}">
                      <a16:colId xmlns:a16="http://schemas.microsoft.com/office/drawing/2014/main" val="3670675500"/>
                    </a:ext>
                  </a:extLst>
                </a:gridCol>
                <a:gridCol w="2771747">
                  <a:extLst>
                    <a:ext uri="{9D8B030D-6E8A-4147-A177-3AD203B41FA5}">
                      <a16:colId xmlns:a16="http://schemas.microsoft.com/office/drawing/2014/main" val="1271014653"/>
                    </a:ext>
                  </a:extLst>
                </a:gridCol>
                <a:gridCol w="2771747">
                  <a:extLst>
                    <a:ext uri="{9D8B030D-6E8A-4147-A177-3AD203B41FA5}">
                      <a16:colId xmlns:a16="http://schemas.microsoft.com/office/drawing/2014/main" val="17612256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867" b="1" kern="1200" dirty="0">
                          <a:solidFill>
                            <a:schemeClr val="bg1"/>
                          </a:solidFill>
                        </a:rPr>
                        <a:t>Project</a:t>
                      </a:r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867" b="1" kern="1200" dirty="0">
                          <a:solidFill>
                            <a:schemeClr val="bg1"/>
                          </a:solidFill>
                        </a:rPr>
                        <a:t>Title</a:t>
                      </a:r>
                      <a:endParaRPr lang="en-GB" sz="1867" b="1" kern="1200" dirty="0">
                        <a:solidFill>
                          <a:schemeClr val="bg1"/>
                        </a:solidFill>
                        <a:latin typeface="Arimo" panose="020B060402020202020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67" b="1" kern="1200" dirty="0">
                          <a:solidFill>
                            <a:schemeClr val="bg1"/>
                          </a:solidFill>
                        </a:rPr>
                        <a:t>Short Description</a:t>
                      </a:r>
                      <a:endParaRPr lang="en-GB" sz="1867" b="1" kern="1200" dirty="0">
                        <a:solidFill>
                          <a:schemeClr val="bg1"/>
                        </a:solidFill>
                        <a:latin typeface="Arimo" panose="020B060402020202020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67" b="1" kern="1200" dirty="0">
                          <a:solidFill>
                            <a:schemeClr val="bg1"/>
                          </a:solidFill>
                        </a:rPr>
                        <a:t>Status (ongoing/upcoming)</a:t>
                      </a:r>
                      <a:endParaRPr lang="en-GB" sz="1867" b="1" kern="1200" dirty="0">
                        <a:solidFill>
                          <a:schemeClr val="bg1"/>
                        </a:solidFill>
                        <a:latin typeface="Arimo" panose="020B060402020202020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3038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BE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Annual</a:t>
                      </a:r>
                      <a:r>
                        <a:rPr lang="fr-B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Academy</a:t>
                      </a:r>
                      <a:r>
                        <a:rPr lang="fr-B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Journal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Annual journal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 Academy news, articles of professional interest and interviews with new Academy members and leading scientific researchers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BE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Ongoing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4089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Ziegler Prize for excellence in medical research by a young scientist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Prize awarded once every two years jointly with the Ziegler family and the Technion Institute.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Ongoing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1524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Webinars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Periodic webinars on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tate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the art research topics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Ongoing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4432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441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639D633-9F81-552A-BBE0-B543683CAE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12192000" cy="1533417"/>
          </a:xfrm>
          <a:prstGeom prst="rect">
            <a:avLst/>
          </a:prstGeom>
          <a:solidFill>
            <a:srgbClr val="006F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7" name="TextBox 7"/>
          <p:cNvSpPr txBox="1"/>
          <p:nvPr/>
        </p:nvSpPr>
        <p:spPr>
          <a:xfrm>
            <a:off x="576899" y="524193"/>
            <a:ext cx="7258366" cy="807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80"/>
              </a:lnSpc>
            </a:pPr>
            <a:r>
              <a:rPr lang="en-US" sz="5400" b="1" dirty="0">
                <a:solidFill>
                  <a:schemeClr val="bg1"/>
                </a:solidFill>
                <a:latin typeface="Arimo Bold"/>
                <a:ea typeface="Arimo Bold"/>
                <a:cs typeface="Arimo Bold"/>
                <a:sym typeface="Arimo Bold"/>
              </a:rPr>
              <a:t>Topics of Interests</a:t>
            </a:r>
          </a:p>
        </p:txBody>
      </p:sp>
      <p:pic>
        <p:nvPicPr>
          <p:cNvPr id="17" name="Picture 16" descr="A blue square with white lines and yellow stars on it&#10;&#10;Description automatically generated">
            <a:extLst>
              <a:ext uri="{FF2B5EF4-FFF2-40B4-BE49-F238E27FC236}">
                <a16:creationId xmlns:a16="http://schemas.microsoft.com/office/drawing/2014/main" id="{7F5F58BF-4CCB-B477-9F2D-ACA174AFB56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0" y="5923346"/>
            <a:ext cx="820922" cy="820922"/>
          </a:xfrm>
          <a:prstGeom prst="rect">
            <a:avLst/>
          </a:prstGeom>
        </p:spPr>
      </p:pic>
      <p:pic>
        <p:nvPicPr>
          <p:cNvPr id="22" name="Graphic 21" descr="Checklist with solid fill">
            <a:extLst>
              <a:ext uri="{FF2B5EF4-FFF2-40B4-BE49-F238E27FC236}">
                <a16:creationId xmlns:a16="http://schemas.microsoft.com/office/drawing/2014/main" id="{5A3A2459-1BD3-682A-C568-DF0048EFC4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57233" y="407427"/>
            <a:ext cx="1041509" cy="1041509"/>
          </a:xfrm>
          <a:prstGeom prst="rect">
            <a:avLst/>
          </a:prstGeom>
        </p:spPr>
      </p:pic>
      <p:sp>
        <p:nvSpPr>
          <p:cNvPr id="2" name="TextBox 10">
            <a:extLst>
              <a:ext uri="{FF2B5EF4-FFF2-40B4-BE49-F238E27FC236}">
                <a16:creationId xmlns:a16="http://schemas.microsoft.com/office/drawing/2014/main" id="{0EA6B741-4753-30D1-F53A-9A8C331256CD}"/>
              </a:ext>
            </a:extLst>
          </p:cNvPr>
          <p:cNvSpPr txBox="1"/>
          <p:nvPr/>
        </p:nvSpPr>
        <p:spPr>
          <a:xfrm>
            <a:off x="73153" y="2455105"/>
            <a:ext cx="12118848" cy="3447098"/>
          </a:xfrm>
          <a:prstGeom prst="rect">
            <a:avLst/>
          </a:prstGeom>
        </p:spPr>
        <p:txBody>
          <a:bodyPr wrap="square" lIns="0" tIns="0" rIns="0" bIns="0" numCol="2" rtlCol="0" anchor="t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Cultivating the Next Generation: Academy-Driven Programs for Physician-Scientists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mo"/>
                <a:ea typeface="Arimo"/>
                <a:cs typeface="Arimo"/>
                <a:sym typeface="Arimo"/>
              </a:rPr>
              <a:t>As described above, we’d welcome collaboration with other member Academies on these and other projects.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mo"/>
                <a:ea typeface="Arimo"/>
                <a:cs typeface="Arimo"/>
                <a:sym typeface="Arimo"/>
              </a:rPr>
              <a:t>Mutual research projects or policy papers 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mo"/>
                <a:ea typeface="Arimo"/>
                <a:cs typeface="Arimo"/>
                <a:sym typeface="Arimo"/>
              </a:rPr>
              <a:t>We’d welcome collaboration with FEAM and/or other member Academies on topics of mutual interest. </a:t>
            </a:r>
            <a:endParaRPr lang="en-US" dirty="0">
              <a:solidFill>
                <a:srgbClr val="00B0F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D18020-3CC8-F707-42BC-5E86565729C8}"/>
              </a:ext>
            </a:extLst>
          </p:cNvPr>
          <p:cNvSpPr txBox="1"/>
          <p:nvPr/>
        </p:nvSpPr>
        <p:spPr>
          <a:xfrm>
            <a:off x="576899" y="1808774"/>
            <a:ext cx="9579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6FB9"/>
                </a:solidFill>
                <a:latin typeface="Arimo"/>
                <a:ea typeface="Arimo"/>
                <a:cs typeface="Arimo"/>
                <a:sym typeface="Arimo"/>
              </a:rPr>
              <a:t>Key areas your Academy is interested in exploring FEAM support or Collaboration on: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821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FB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1C59B3-2776-71FC-01F4-D67AC2831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 descr="{&quot;HashCode&quot;:-414412678,&quot;Placement&quot;:&quot;Header&quot;,&quot;Top&quot;:0.0,&quot;Left&quot;:440.043152,&quot;SlideWidth&quot;:960,&quot;SlideHeight&quot;:540}">
            <a:extLst>
              <a:ext uri="{FF2B5EF4-FFF2-40B4-BE49-F238E27FC236}">
                <a16:creationId xmlns:a16="http://schemas.microsoft.com/office/drawing/2014/main" id="{136FA94C-B407-BF17-7644-EC699F44FFE5}"/>
              </a:ext>
            </a:extLst>
          </p:cNvPr>
          <p:cNvSpPr txBox="1"/>
          <p:nvPr/>
        </p:nvSpPr>
        <p:spPr>
          <a:xfrm>
            <a:off x="5588548" y="58046"/>
            <a:ext cx="1014904" cy="16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320"/>
              </a:lnSpc>
            </a:pPr>
            <a:r>
              <a:rPr lang="en-US" sz="1100">
                <a:solidFill>
                  <a:srgbClr val="93979B"/>
                </a:solidFill>
                <a:latin typeface="Arimo"/>
                <a:ea typeface="Arimo"/>
                <a:cs typeface="Arimo"/>
                <a:sym typeface="Arimo"/>
              </a:rPr>
              <a:t>Confidential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9A1D39DA-CE69-64B7-5F7D-8270DD642836}"/>
              </a:ext>
            </a:extLst>
          </p:cNvPr>
          <p:cNvSpPr txBox="1"/>
          <p:nvPr/>
        </p:nvSpPr>
        <p:spPr>
          <a:xfrm>
            <a:off x="865739" y="2769274"/>
            <a:ext cx="9099897" cy="25776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6720"/>
              </a:lnSpc>
            </a:pPr>
            <a:r>
              <a:rPr lang="en-US" sz="5600" b="1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Israeli National Academy of Science in Medicine</a:t>
            </a:r>
          </a:p>
          <a:p>
            <a:pPr defTabSz="609630">
              <a:lnSpc>
                <a:spcPts val="6720"/>
              </a:lnSpc>
            </a:pPr>
            <a:endParaRPr lang="en-US" sz="5600" b="1" dirty="0">
              <a:solidFill>
                <a:srgbClr val="FFFFFF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pic>
        <p:nvPicPr>
          <p:cNvPr id="12" name="Picture 11" descr="A blue square with white lines and yellow stars on it&#10;&#10;Description automatically generated">
            <a:extLst>
              <a:ext uri="{FF2B5EF4-FFF2-40B4-BE49-F238E27FC236}">
                <a16:creationId xmlns:a16="http://schemas.microsoft.com/office/drawing/2014/main" id="{18F1DDFA-622A-A34D-CB4C-C066820333B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1" t="4862" r="56722" b="38979"/>
          <a:stretch/>
        </p:blipFill>
        <p:spPr>
          <a:xfrm>
            <a:off x="9965636" y="0"/>
            <a:ext cx="2226364" cy="6815990"/>
          </a:xfrm>
          <a:prstGeom prst="rect">
            <a:avLst/>
          </a:prstGeom>
        </p:spPr>
      </p:pic>
      <p:sp>
        <p:nvSpPr>
          <p:cNvPr id="23" name="Freeform 8">
            <a:extLst>
              <a:ext uri="{FF2B5EF4-FFF2-40B4-BE49-F238E27FC236}">
                <a16:creationId xmlns:a16="http://schemas.microsoft.com/office/drawing/2014/main" id="{68DA7A2E-A4E5-1101-6176-3FB6D4F5AA05}"/>
              </a:ext>
            </a:extLst>
          </p:cNvPr>
          <p:cNvSpPr/>
          <p:nvPr/>
        </p:nvSpPr>
        <p:spPr>
          <a:xfrm>
            <a:off x="10909041" y="1030608"/>
            <a:ext cx="1355167" cy="574216"/>
          </a:xfrm>
          <a:custGeom>
            <a:avLst/>
            <a:gdLst/>
            <a:ahLst/>
            <a:cxnLst/>
            <a:rect l="l" t="t" r="r" b="b"/>
            <a:pathLst>
              <a:path w="2993937" h="4008321">
                <a:moveTo>
                  <a:pt x="0" y="0"/>
                </a:moveTo>
                <a:lnTo>
                  <a:pt x="2993936" y="0"/>
                </a:lnTo>
                <a:lnTo>
                  <a:pt x="2993936" y="4008321"/>
                </a:lnTo>
                <a:lnTo>
                  <a:pt x="0" y="40083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182671"/>
            </a:stretch>
          </a:blipFill>
        </p:spPr>
        <p:txBody>
          <a:bodyPr/>
          <a:lstStyle/>
          <a:p>
            <a:pPr defTabSz="609630"/>
            <a:endParaRPr lang="en-BE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5BEBE7-F019-B201-8EF7-F9502EE25E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23" y="142047"/>
            <a:ext cx="7315199" cy="146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71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EFD546-8DE4-9CF4-0F68-2D8216203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DD65AB7-58AD-05A6-253D-49E1C45C281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-52754"/>
            <a:ext cx="2922104" cy="6963508"/>
            <a:chOff x="0" y="0"/>
            <a:chExt cx="7565855" cy="13716000"/>
          </a:xfrm>
          <a:solidFill>
            <a:srgbClr val="006FB9"/>
          </a:solidFill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6B3E76DE-B092-C914-8352-1DC2A3E17A7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alphaModFix amt="0"/>
            </a:blip>
            <a:srcRect l="6510" r="19942"/>
            <a:stretch>
              <a:fillRect/>
            </a:stretch>
          </p:blipFill>
          <p:spPr>
            <a:xfrm>
              <a:off x="0" y="0"/>
              <a:ext cx="7565855" cy="13716000"/>
            </a:xfrm>
            <a:prstGeom prst="rect">
              <a:avLst/>
            </a:prstGeom>
            <a:grpFill/>
          </p:spPr>
        </p:pic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C3E05C9E-3BAC-1B5B-FEC9-3045CDB0A9A5}"/>
              </a:ext>
            </a:extLst>
          </p:cNvPr>
          <p:cNvSpPr txBox="1"/>
          <p:nvPr/>
        </p:nvSpPr>
        <p:spPr>
          <a:xfrm>
            <a:off x="3315151" y="3788175"/>
            <a:ext cx="4178953" cy="525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  <a:spcBef>
                <a:spcPct val="0"/>
              </a:spcBef>
            </a:pPr>
            <a:endParaRPr lang="en-US" sz="1600" b="1" dirty="0">
              <a:solidFill>
                <a:srgbClr val="00B0F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  <a:sym typeface="Public Sans"/>
            </a:endParaRPr>
          </a:p>
          <a:p>
            <a:pPr algn="just">
              <a:lnSpc>
                <a:spcPts val="2053"/>
              </a:lnSpc>
              <a:spcBef>
                <a:spcPct val="0"/>
              </a:spcBef>
            </a:pPr>
            <a:endParaRPr lang="en-US" sz="1600" b="1" dirty="0">
              <a:solidFill>
                <a:srgbClr val="00B0F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  <a:sym typeface="Public San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A5EBFE-7B11-8850-409F-7A0D23CE14BE}"/>
              </a:ext>
            </a:extLst>
          </p:cNvPr>
          <p:cNvSpPr/>
          <p:nvPr/>
        </p:nvSpPr>
        <p:spPr>
          <a:xfrm>
            <a:off x="-1" y="3384808"/>
            <a:ext cx="1272209" cy="25841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773AC92C-D7FA-0707-3D73-52EF90FD1ACF}"/>
              </a:ext>
            </a:extLst>
          </p:cNvPr>
          <p:cNvSpPr txBox="1"/>
          <p:nvPr/>
        </p:nvSpPr>
        <p:spPr>
          <a:xfrm>
            <a:off x="83130" y="2521668"/>
            <a:ext cx="3309721" cy="5835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99"/>
              </a:lnSpc>
            </a:pPr>
            <a:r>
              <a:rPr lang="en-US" sz="3600" b="1" dirty="0">
                <a:solidFill>
                  <a:srgbClr val="F4F4F4"/>
                </a:solidFill>
                <a:latin typeface="Gordita Bold"/>
                <a:ea typeface="Gordita Bold"/>
                <a:cs typeface="Gordita Bold"/>
                <a:sym typeface="Gordita Bold"/>
              </a:rPr>
              <a:t>Area of Focus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8AFFE4-EF03-53BB-695D-4258E6D43E70}"/>
              </a:ext>
            </a:extLst>
          </p:cNvPr>
          <p:cNvSpPr txBox="1"/>
          <p:nvPr/>
        </p:nvSpPr>
        <p:spPr>
          <a:xfrm>
            <a:off x="3873910" y="1268361"/>
            <a:ext cx="7669161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Over the past year, one of the focuses of our Academy has been on </a:t>
            </a:r>
          </a:p>
          <a:p>
            <a:endParaRPr lang="en-US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en-US" sz="2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Cultivating the Next Generation: Academy-Driven Programs for Physician-Scientists</a:t>
            </a:r>
          </a:p>
          <a:p>
            <a:endParaRPr lang="en-US" sz="2800" b="1" dirty="0">
              <a:latin typeface="Aptos" panose="020B0004020202020204" pitchFamily="34" charset="0"/>
            </a:endParaRPr>
          </a:p>
          <a:p>
            <a:r>
              <a:rPr lang="en-US" sz="2800" dirty="0">
                <a:latin typeface="Aptos" panose="020B0004020202020204" pitchFamily="34" charset="0"/>
              </a:rPr>
              <a:t>The following projects reflect that focus.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090227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5C0EAA-EAF3-DA73-6EF2-ECD328E8E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6652AFB-49CB-7DBB-A31F-7DB268203E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12192000" cy="1533417"/>
          </a:xfrm>
          <a:prstGeom prst="rect">
            <a:avLst/>
          </a:prstGeom>
          <a:solidFill>
            <a:srgbClr val="006F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75069BAE-DCEE-D290-D921-5B3F9D6E006A}"/>
              </a:ext>
            </a:extLst>
          </p:cNvPr>
          <p:cNvSpPr txBox="1"/>
          <p:nvPr/>
        </p:nvSpPr>
        <p:spPr>
          <a:xfrm>
            <a:off x="576899" y="524193"/>
            <a:ext cx="7258366" cy="807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80"/>
              </a:lnSpc>
            </a:pPr>
            <a:r>
              <a:rPr lang="en-US" sz="5400" b="1" dirty="0">
                <a:solidFill>
                  <a:schemeClr val="bg1"/>
                </a:solidFill>
                <a:latin typeface="Arimo Bold"/>
                <a:ea typeface="Arimo Bold"/>
                <a:cs typeface="Arimo Bold"/>
                <a:sym typeface="Arimo Bold"/>
              </a:rPr>
              <a:t>Main Projects Overview 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065A70A4-F988-3B71-027E-B07F0D1FBC3F}"/>
              </a:ext>
            </a:extLst>
          </p:cNvPr>
          <p:cNvSpPr txBox="1"/>
          <p:nvPr/>
        </p:nvSpPr>
        <p:spPr>
          <a:xfrm>
            <a:off x="576899" y="2039653"/>
            <a:ext cx="10959118" cy="4985980"/>
          </a:xfrm>
          <a:prstGeom prst="rect">
            <a:avLst/>
          </a:prstGeom>
        </p:spPr>
        <p:txBody>
          <a:bodyPr wrap="square" lIns="0" tIns="0" rIns="0" bIns="0" numCol="2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005690"/>
                </a:solidFill>
                <a:latin typeface="Aptos" panose="02110004020202020204"/>
              </a:rPr>
              <a:t>Title: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00569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Mentoring for Young Physician-Scientists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569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Lead Contact : Prof. Rami </a:t>
            </a: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Mosheiff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Prof. Ora Paltiel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Aptos" panose="02110004020202020204"/>
              </a:rPr>
              <a:t>Timeline: </a:t>
            </a:r>
            <a:r>
              <a:rPr lang="en-US" b="1" dirty="0">
                <a:solidFill>
                  <a:prstClr val="black"/>
                </a:solidFill>
                <a:latin typeface="Aptos" panose="02110004020202020204"/>
              </a:rPr>
              <a:t>April 2025-June 2026</a:t>
            </a:r>
            <a:endParaRPr lang="en-GB" b="1" dirty="0">
              <a:solidFill>
                <a:prstClr val="black"/>
              </a:solidFill>
              <a:latin typeface="Aptos" panose="021100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dirty="0">
              <a:solidFill>
                <a:prstClr val="black"/>
              </a:solidFill>
              <a:latin typeface="Aptos" panose="021100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Short description: Monthly zoom meetings with residents, young physicians and medical students  pursuing a research career.  </a:t>
            </a:r>
            <a:endParaRPr lang="en-GB" b="1" dirty="0">
              <a:solidFill>
                <a:prstClr val="black"/>
              </a:solidFill>
              <a:latin typeface="Aptos" panose="021100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dirty="0">
              <a:solidFill>
                <a:prstClr val="black"/>
              </a:solidFill>
              <a:latin typeface="Aptos" panose="021100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dirty="0">
              <a:solidFill>
                <a:prstClr val="black"/>
              </a:solidFill>
              <a:latin typeface="Aptos" panose="021100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dirty="0">
              <a:solidFill>
                <a:prstClr val="black"/>
              </a:solidFill>
              <a:latin typeface="Aptos" panose="021100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dirty="0">
              <a:solidFill>
                <a:prstClr val="black"/>
              </a:solidFill>
              <a:latin typeface="Aptos" panose="021100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dirty="0">
              <a:solidFill>
                <a:prstClr val="black"/>
              </a:solidFill>
              <a:latin typeface="Aptos" panose="021100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dirty="0">
              <a:solidFill>
                <a:prstClr val="black"/>
              </a:solidFill>
              <a:latin typeface="Aptos" panose="021100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Main outputs or Activities- Monthly interactive zoom meetings led by Academy members who present their research and give tips and personal experience on a wide array of topics of interest. Follow-up one on one mentoring. 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dirty="0">
              <a:solidFill>
                <a:prstClr val="black"/>
              </a:solidFill>
              <a:latin typeface="Aptos" panose="02110004020202020204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b="1" dirty="0">
              <a:solidFill>
                <a:prstClr val="black"/>
              </a:solidFill>
              <a:latin typeface="Aptos" panose="02110004020202020204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b="1" dirty="0">
              <a:solidFill>
                <a:prstClr val="black"/>
              </a:solidFill>
              <a:latin typeface="Aptos" panose="021100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dirty="0">
              <a:solidFill>
                <a:prstClr val="black"/>
              </a:solidFill>
              <a:latin typeface="Aptos" panose="021100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Opportunities for collaboration- 1. </a:t>
            </a:r>
            <a:r>
              <a:rPr lang="en-GB" b="1" dirty="0">
                <a:solidFill>
                  <a:prstClr val="black"/>
                </a:solidFill>
                <a:latin typeface="Aptos" panose="02110004020202020204"/>
              </a:rPr>
              <a:t>F</a:t>
            </a: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eatur</a:t>
            </a:r>
            <a:r>
              <a:rPr lang="en-GB" b="1" dirty="0">
                <a:solidFill>
                  <a:prstClr val="black"/>
                </a:solidFill>
                <a:latin typeface="Aptos" panose="02110004020202020204"/>
              </a:rPr>
              <a:t>e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physician scientists from other countries. 2. Open webinars to FEAM related young physicians seeking research career  3. Create a network of FEAM </a:t>
            </a:r>
            <a:r>
              <a:rPr lang="en-GB" b="1" dirty="0">
                <a:solidFill>
                  <a:prstClr val="black"/>
                </a:solidFill>
                <a:latin typeface="Aptos" panose="02110004020202020204"/>
              </a:rPr>
              <a:t>related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young physician seeking research career</a:t>
            </a:r>
          </a:p>
        </p:txBody>
      </p:sp>
      <p:pic>
        <p:nvPicPr>
          <p:cNvPr id="17" name="Picture 16" descr="A blue square with white lines and yellow stars on it&#10;&#10;Description automatically generated">
            <a:extLst>
              <a:ext uri="{FF2B5EF4-FFF2-40B4-BE49-F238E27FC236}">
                <a16:creationId xmlns:a16="http://schemas.microsoft.com/office/drawing/2014/main" id="{135A15A2-5F58-F704-B6E1-A3E2D2FF627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0" y="5923346"/>
            <a:ext cx="820922" cy="82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1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58A2D0-5B14-4C08-0AA7-77041C1D0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D55646E-8485-BAEB-4E6B-1A0054F1AF8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12192000" cy="1533417"/>
          </a:xfrm>
          <a:prstGeom prst="rect">
            <a:avLst/>
          </a:prstGeom>
          <a:solidFill>
            <a:srgbClr val="006F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6DF92409-DA79-1663-E0BC-BFFB681DC00F}"/>
              </a:ext>
            </a:extLst>
          </p:cNvPr>
          <p:cNvSpPr txBox="1"/>
          <p:nvPr/>
        </p:nvSpPr>
        <p:spPr>
          <a:xfrm>
            <a:off x="576899" y="524193"/>
            <a:ext cx="7258366" cy="807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80"/>
              </a:lnSpc>
            </a:pPr>
            <a:r>
              <a:rPr lang="en-US" sz="5400" b="1" dirty="0">
                <a:solidFill>
                  <a:schemeClr val="bg1"/>
                </a:solidFill>
                <a:latin typeface="Arimo Bold"/>
                <a:ea typeface="Arimo Bold"/>
                <a:cs typeface="Arimo Bold"/>
                <a:sym typeface="Arimo Bold"/>
              </a:rPr>
              <a:t>Main Projects Overview 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48470760-26D6-85D7-91A5-564BE28B21D8}"/>
              </a:ext>
            </a:extLst>
          </p:cNvPr>
          <p:cNvSpPr txBox="1"/>
          <p:nvPr/>
        </p:nvSpPr>
        <p:spPr>
          <a:xfrm>
            <a:off x="576898" y="2039653"/>
            <a:ext cx="11471321" cy="3987304"/>
          </a:xfrm>
          <a:prstGeom prst="rect">
            <a:avLst/>
          </a:prstGeom>
        </p:spPr>
        <p:txBody>
          <a:bodyPr wrap="square" lIns="0" tIns="0" rIns="0" bIns="0" numCol="2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00569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Research during Residency- Challenges and opportunities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569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lvl="0" indent="-285750" defTabSz="457200">
              <a:buFont typeface="Arial" panose="020B0604020202020204" pitchFamily="34" charset="0"/>
              <a:buChar char="•"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Short description: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There is an inherent conflict between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medical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professional training and research during residency. We will present 3 different programs aimed to cultivate a culture of research 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within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different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target physician audiences: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742950" lvl="1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PhD holders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MSc, MHA holders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MD holders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b="1" dirty="0">
              <a:solidFill>
                <a:prstClr val="black"/>
              </a:solidFill>
              <a:latin typeface="Aptos" panose="021100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000" b="1" dirty="0">
              <a:solidFill>
                <a:prstClr val="black"/>
              </a:solidFill>
              <a:latin typeface="Aptos" panose="02110004020202020204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000" b="1" dirty="0">
              <a:solidFill>
                <a:prstClr val="black"/>
              </a:solidFill>
              <a:latin typeface="Aptos" panose="021100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000" b="1" dirty="0">
              <a:solidFill>
                <a:prstClr val="black"/>
              </a:solidFill>
              <a:latin typeface="Aptos" panose="02110004020202020204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000" b="1" dirty="0">
              <a:solidFill>
                <a:prstClr val="black"/>
              </a:solidFill>
              <a:latin typeface="Aptos" panose="02110004020202020204"/>
            </a:endParaRPr>
          </a:p>
        </p:txBody>
      </p:sp>
      <p:pic>
        <p:nvPicPr>
          <p:cNvPr id="17" name="Picture 16" descr="A blue square with white lines and yellow stars on it&#10;&#10;Description automatically generated">
            <a:extLst>
              <a:ext uri="{FF2B5EF4-FFF2-40B4-BE49-F238E27FC236}">
                <a16:creationId xmlns:a16="http://schemas.microsoft.com/office/drawing/2014/main" id="{5F825356-2415-F464-9355-F5265CEDC0C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0" y="5923346"/>
            <a:ext cx="820922" cy="82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22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4B3FF0-65B9-3EF7-7CD2-E45C26BCC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93B65CF-A437-DEA0-41A9-3E93ACB010A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12192000" cy="1533417"/>
          </a:xfrm>
          <a:prstGeom prst="rect">
            <a:avLst/>
          </a:prstGeom>
          <a:solidFill>
            <a:srgbClr val="006F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85963E71-7412-2052-B9FD-D022C3BAA2F0}"/>
              </a:ext>
            </a:extLst>
          </p:cNvPr>
          <p:cNvSpPr txBox="1"/>
          <p:nvPr/>
        </p:nvSpPr>
        <p:spPr>
          <a:xfrm>
            <a:off x="576899" y="524193"/>
            <a:ext cx="7258366" cy="807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80"/>
              </a:lnSpc>
            </a:pPr>
            <a:r>
              <a:rPr lang="en-US" sz="5400" b="1" dirty="0">
                <a:solidFill>
                  <a:schemeClr val="bg1"/>
                </a:solidFill>
                <a:latin typeface="Arimo Bold"/>
                <a:ea typeface="Arimo Bold"/>
                <a:cs typeface="Arimo Bold"/>
                <a:sym typeface="Arimo Bold"/>
              </a:rPr>
              <a:t>Main Projects Overview 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5AAB78B5-542B-B60F-5779-11367386828B}"/>
              </a:ext>
            </a:extLst>
          </p:cNvPr>
          <p:cNvSpPr txBox="1"/>
          <p:nvPr/>
        </p:nvSpPr>
        <p:spPr>
          <a:xfrm>
            <a:off x="576899" y="2039653"/>
            <a:ext cx="10959118" cy="4431983"/>
          </a:xfrm>
          <a:prstGeom prst="rect">
            <a:avLst/>
          </a:prstGeom>
        </p:spPr>
        <p:txBody>
          <a:bodyPr wrap="square" lIns="0" tIns="0" rIns="0" bIns="0" numCol="2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005690"/>
                </a:solidFill>
                <a:latin typeface="Aptos" panose="02110004020202020204"/>
              </a:rPr>
              <a:t>Program 1: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00569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Special residency track for MD-PhD graduates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569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Lead Contact : Prof. Hannah Tamary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Aptos" panose="02110004020202020204"/>
              </a:rPr>
              <a:t>Timeline: Ongoing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dirty="0">
              <a:solidFill>
                <a:prstClr val="black"/>
              </a:solidFill>
              <a:latin typeface="Aptos" panose="02110004020202020204"/>
            </a:endParaRPr>
          </a:p>
          <a:p>
            <a:pPr marL="285750" lvl="0" indent="-285750" defTabSz="457200">
              <a:buFont typeface="Arial" panose="020B0604020202020204" pitchFamily="34" charset="0"/>
              <a:buChar char="•"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Short description: There is lack of structured career opportunities</a:t>
            </a:r>
            <a:r>
              <a:rPr lang="en-GB" b="1" dirty="0">
                <a:solidFill>
                  <a:prstClr val="black"/>
                </a:solidFill>
                <a:latin typeface="Aptos" panose="02110004020202020204"/>
              </a:rPr>
              <a:t> for MD-PhD graduates. 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aim to provide a designated residency track aimed at MD-PhD graduates who wish to pursue research during their residency.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Aptos" panose="02110004020202020204"/>
              </a:rPr>
              <a:t>Each resident will get 3 eight-month long research designated blocks during residency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dirty="0">
              <a:solidFill>
                <a:prstClr val="black"/>
              </a:solidFill>
              <a:latin typeface="Aptos" panose="021100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b="1" dirty="0">
              <a:solidFill>
                <a:prstClr val="black"/>
              </a:solidFill>
              <a:latin typeface="Aptos" panose="02110004020202020204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b="1" dirty="0">
              <a:solidFill>
                <a:prstClr val="black"/>
              </a:solidFill>
              <a:latin typeface="Aptos" panose="021100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b="1" dirty="0">
              <a:solidFill>
                <a:prstClr val="black"/>
              </a:solidFill>
              <a:latin typeface="Aptos" panose="021100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Main outputs or Activities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dirty="0">
              <a:solidFill>
                <a:prstClr val="black"/>
              </a:solidFill>
              <a:latin typeface="Aptos" panose="02110004020202020204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Aptos" panose="02110004020202020204"/>
              </a:rPr>
              <a:t>Approval of the specialized track by the Israel Medical Association’s Scientific Council. 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dirty="0">
              <a:solidFill>
                <a:prstClr val="black"/>
              </a:solidFill>
              <a:latin typeface="Aptos" panose="021100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dirty="0">
              <a:solidFill>
                <a:prstClr val="black"/>
              </a:solidFill>
              <a:latin typeface="Aptos" panose="021100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dirty="0">
              <a:solidFill>
                <a:prstClr val="black"/>
              </a:solidFill>
              <a:latin typeface="Aptos" panose="021100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Opportunities for </a:t>
            </a:r>
            <a:r>
              <a:rPr lang="en-GB" b="1" dirty="0">
                <a:solidFill>
                  <a:prstClr val="black"/>
                </a:solidFill>
                <a:latin typeface="Aptos" panose="02110004020202020204"/>
              </a:rPr>
              <a:t>co</a:t>
            </a: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llaboration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Exchange ideas and discussions on various  models for clinical residents to pursue a continuous, meaningful research towards a physician scientist career. </a:t>
            </a:r>
          </a:p>
        </p:txBody>
      </p:sp>
      <p:pic>
        <p:nvPicPr>
          <p:cNvPr id="17" name="Picture 16" descr="A blue square with white lines and yellow stars on it&#10;&#10;Description automatically generated">
            <a:extLst>
              <a:ext uri="{FF2B5EF4-FFF2-40B4-BE49-F238E27FC236}">
                <a16:creationId xmlns:a16="http://schemas.microsoft.com/office/drawing/2014/main" id="{90BADC33-2AC7-9860-8A9F-78EF80BCE25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0" y="5923346"/>
            <a:ext cx="820922" cy="82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01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4B3FF0-65B9-3EF7-7CD2-E45C26BCC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93B65CF-A437-DEA0-41A9-3E93ACB010A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12192000" cy="1533417"/>
          </a:xfrm>
          <a:prstGeom prst="rect">
            <a:avLst/>
          </a:prstGeom>
          <a:solidFill>
            <a:srgbClr val="006F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85963E71-7412-2052-B9FD-D022C3BAA2F0}"/>
              </a:ext>
            </a:extLst>
          </p:cNvPr>
          <p:cNvSpPr txBox="1"/>
          <p:nvPr/>
        </p:nvSpPr>
        <p:spPr>
          <a:xfrm>
            <a:off x="576899" y="524193"/>
            <a:ext cx="11061726" cy="15871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80"/>
              </a:lnSpc>
            </a:pPr>
            <a:r>
              <a:rPr lang="en-US" sz="4400" b="1" dirty="0">
                <a:solidFill>
                  <a:schemeClr val="bg1"/>
                </a:solidFill>
                <a:latin typeface="Arimo Bold"/>
                <a:ea typeface="Arimo Bold"/>
                <a:cs typeface="Arimo Bold"/>
                <a:sym typeface="Arimo Bold"/>
              </a:rPr>
              <a:t>Main Projects- Young Academy Driven Overview 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5AAB78B5-542B-B60F-5779-11367386828B}"/>
              </a:ext>
            </a:extLst>
          </p:cNvPr>
          <p:cNvSpPr txBox="1"/>
          <p:nvPr/>
        </p:nvSpPr>
        <p:spPr>
          <a:xfrm>
            <a:off x="576899" y="2039653"/>
            <a:ext cx="10959118" cy="4708981"/>
          </a:xfrm>
          <a:prstGeom prst="rect">
            <a:avLst/>
          </a:prstGeom>
        </p:spPr>
        <p:txBody>
          <a:bodyPr wrap="square" lIns="0" tIns="0" rIns="0" bIns="0" numCol="2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005690"/>
                </a:solidFill>
                <a:latin typeface="Aptos" panose="02110004020202020204"/>
              </a:rPr>
              <a:t>Program 2: Formation of an official Resident-Researcher track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569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Lead Contact : </a:t>
            </a: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Dr.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Oren </a:t>
            </a: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Caspi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/ </a:t>
            </a: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Prof.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Jacob Sosna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Aptos" panose="02110004020202020204"/>
              </a:rPr>
              <a:t>Timeline: Ongoing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dirty="0">
              <a:solidFill>
                <a:prstClr val="black"/>
              </a:solidFill>
              <a:latin typeface="Aptos" panose="021100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Short description: Formulation of a designated research track (for  MD</a:t>
            </a:r>
            <a:r>
              <a:rPr lang="en-GB" b="1" dirty="0">
                <a:solidFill>
                  <a:prstClr val="black"/>
                </a:solidFill>
                <a:latin typeface="Aptos" panose="02110004020202020204"/>
              </a:rPr>
              <a:t>/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MSc, MPH,</a:t>
            </a:r>
            <a:r>
              <a:rPr kumimoji="0" lang="en-GB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PhD holders)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 all basic residency programs providing tools for</a:t>
            </a:r>
            <a:r>
              <a:rPr kumimoji="0" lang="en-GB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basic  research for those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who wish to pursue clinical research during their medical career.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Aptos" panose="02110004020202020204"/>
              </a:rPr>
              <a:t>Each eligible  resident will get 20% research time after the first year of residency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Competitive nationwide</a:t>
            </a:r>
            <a:r>
              <a:rPr kumimoji="0" lang="en-GB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program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dirty="0">
              <a:solidFill>
                <a:prstClr val="black"/>
              </a:solidFill>
              <a:latin typeface="Aptos" panose="021100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dirty="0">
              <a:solidFill>
                <a:prstClr val="black"/>
              </a:solidFill>
              <a:latin typeface="Aptos" panose="021100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dirty="0">
              <a:solidFill>
                <a:prstClr val="black"/>
              </a:solidFill>
              <a:latin typeface="Aptos" panose="02110004020202020204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dirty="0">
              <a:solidFill>
                <a:prstClr val="black"/>
              </a:solidFill>
              <a:latin typeface="Aptos" panose="021100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Main outputs or Activities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dirty="0">
              <a:solidFill>
                <a:prstClr val="black"/>
              </a:solidFill>
              <a:latin typeface="Aptos" panose="02110004020202020204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Aptos" panose="02110004020202020204"/>
              </a:rPr>
              <a:t>Approval of the specialized track by the IMA’s Scientific Council. 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dirty="0">
              <a:solidFill>
                <a:prstClr val="black"/>
              </a:solidFill>
              <a:latin typeface="Aptos" panose="021100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dirty="0">
              <a:solidFill>
                <a:prstClr val="black"/>
              </a:solidFill>
              <a:latin typeface="Aptos" panose="021100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dirty="0">
              <a:solidFill>
                <a:prstClr val="black"/>
              </a:solidFill>
              <a:latin typeface="Aptos" panose="021100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Opportunities for collaboration: as in 5</a:t>
            </a:r>
          </a:p>
        </p:txBody>
      </p:sp>
      <p:pic>
        <p:nvPicPr>
          <p:cNvPr id="17" name="Picture 16" descr="A blue square with white lines and yellow stars on it&#10;&#10;Description automatically generated">
            <a:extLst>
              <a:ext uri="{FF2B5EF4-FFF2-40B4-BE49-F238E27FC236}">
                <a16:creationId xmlns:a16="http://schemas.microsoft.com/office/drawing/2014/main" id="{90BADC33-2AC7-9860-8A9F-78EF80BCE25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" y="5923346"/>
            <a:ext cx="820922" cy="82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63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950A88-12A1-2F6C-FB1C-DD4120CEE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B7C0C7E-B5CB-6F1C-7BB6-C37BF301DA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12192000" cy="1533417"/>
          </a:xfrm>
          <a:prstGeom prst="rect">
            <a:avLst/>
          </a:prstGeom>
          <a:solidFill>
            <a:srgbClr val="006F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00D91220-3932-6D70-06F8-39DF6E1D0097}"/>
              </a:ext>
            </a:extLst>
          </p:cNvPr>
          <p:cNvSpPr txBox="1"/>
          <p:nvPr/>
        </p:nvSpPr>
        <p:spPr>
          <a:xfrm>
            <a:off x="576899" y="524193"/>
            <a:ext cx="11061726" cy="15871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80"/>
              </a:lnSpc>
            </a:pPr>
            <a:r>
              <a:rPr lang="en-US" sz="4400" b="1" dirty="0">
                <a:solidFill>
                  <a:schemeClr val="bg1"/>
                </a:solidFill>
                <a:latin typeface="Arimo Bold"/>
                <a:ea typeface="Arimo Bold"/>
                <a:cs typeface="Arimo Bold"/>
                <a:sym typeface="Arimo Bold"/>
              </a:rPr>
              <a:t>Main Projects- Young Academy Driven Overview 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BB55A7E7-F264-5337-A999-23D80F93E95A}"/>
              </a:ext>
            </a:extLst>
          </p:cNvPr>
          <p:cNvSpPr txBox="1"/>
          <p:nvPr/>
        </p:nvSpPr>
        <p:spPr>
          <a:xfrm>
            <a:off x="576899" y="2039653"/>
            <a:ext cx="10959118" cy="4708981"/>
          </a:xfrm>
          <a:prstGeom prst="rect">
            <a:avLst/>
          </a:prstGeom>
        </p:spPr>
        <p:txBody>
          <a:bodyPr wrap="square" lIns="0" tIns="0" rIns="0" bIns="0" numCol="2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005690"/>
                </a:solidFill>
                <a:latin typeface="Aptos" panose="02110004020202020204"/>
              </a:rPr>
              <a:t>Program 3: </a:t>
            </a:r>
            <a:r>
              <a:rPr lang="en-US" sz="2400" b="1" dirty="0">
                <a:solidFill>
                  <a:srgbClr val="005690"/>
                </a:solidFill>
                <a:latin typeface="Aptos" panose="02110004020202020204"/>
              </a:rPr>
              <a:t>Specialized six month </a:t>
            </a:r>
            <a:r>
              <a:rPr lang="en-GB" sz="2400" b="1" dirty="0">
                <a:solidFill>
                  <a:srgbClr val="005690"/>
                </a:solidFill>
                <a:latin typeface="Aptos" panose="02110004020202020204"/>
              </a:rPr>
              <a:t>b</a:t>
            </a:r>
            <a:r>
              <a:rPr kumimoji="0" lang="en-GB" sz="2400" b="1" u="none" strike="noStrike" kern="1200" cap="none" spc="0" normalizeH="0" baseline="0" noProof="0" dirty="0" err="1">
                <a:ln>
                  <a:noFill/>
                </a:ln>
                <a:solidFill>
                  <a:srgbClr val="00569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asic</a:t>
            </a:r>
            <a:r>
              <a:rPr kumimoji="0" lang="en-GB" sz="2400" b="1" u="none" strike="noStrike" kern="1200" cap="none" spc="0" normalizeH="0" baseline="0" noProof="0" dirty="0">
                <a:ln>
                  <a:noFill/>
                </a:ln>
                <a:solidFill>
                  <a:srgbClr val="00569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research period during residency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Lead Contact : </a:t>
            </a: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Dr.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Oren </a:t>
            </a: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Caspi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/ </a:t>
            </a: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Prof.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Jacob Sosna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Aptos" panose="02110004020202020204"/>
              </a:rPr>
              <a:t>Timeline: Ongoing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dirty="0">
              <a:solidFill>
                <a:prstClr val="black"/>
              </a:solidFill>
              <a:latin typeface="Aptos" panose="021100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Short description: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All residents in Israel are required of a six months research period. We aim at formulating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 designated research period aimed at providing residents with tools for</a:t>
            </a:r>
            <a:r>
              <a:rPr kumimoji="0" lang="en-GB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basic research,  for those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who wish or consider pursuing clinical research during their medical career.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dirty="0">
              <a:solidFill>
                <a:prstClr val="black"/>
              </a:solidFill>
              <a:latin typeface="Aptos" panose="021100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dirty="0">
              <a:solidFill>
                <a:prstClr val="black"/>
              </a:solidFill>
              <a:latin typeface="Aptos" panose="021100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dirty="0">
              <a:solidFill>
                <a:prstClr val="black"/>
              </a:solidFill>
              <a:latin typeface="Aptos" panose="021100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dirty="0">
              <a:solidFill>
                <a:prstClr val="black"/>
              </a:solidFill>
              <a:latin typeface="Aptos" panose="021100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dirty="0">
              <a:solidFill>
                <a:prstClr val="black"/>
              </a:solidFill>
              <a:latin typeface="Aptos" panose="021100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dirty="0">
              <a:solidFill>
                <a:prstClr val="black"/>
              </a:solidFill>
              <a:latin typeface="Aptos" panose="021100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dirty="0">
              <a:solidFill>
                <a:prstClr val="black"/>
              </a:solidFill>
              <a:latin typeface="Aptos" panose="021100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Main outputs or Activities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dirty="0">
              <a:solidFill>
                <a:prstClr val="black"/>
              </a:solidFill>
              <a:latin typeface="Aptos" panose="02110004020202020204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Aptos" panose="02110004020202020204"/>
              </a:rPr>
              <a:t>Approval of the specialized track by the Israel Medical Association’s Scientific Council. 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dirty="0">
              <a:solidFill>
                <a:prstClr val="black"/>
              </a:solidFill>
              <a:latin typeface="Aptos" panose="021100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dirty="0">
              <a:solidFill>
                <a:prstClr val="black"/>
              </a:solidFill>
              <a:latin typeface="Aptos" panose="021100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dirty="0">
              <a:solidFill>
                <a:prstClr val="black"/>
              </a:solidFill>
              <a:latin typeface="Aptos" panose="021100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Opportunities for collaboration: as in 5</a:t>
            </a:r>
          </a:p>
        </p:txBody>
      </p:sp>
      <p:pic>
        <p:nvPicPr>
          <p:cNvPr id="17" name="Picture 16" descr="A blue square with white lines and yellow stars on it&#10;&#10;Description automatically generated">
            <a:extLst>
              <a:ext uri="{FF2B5EF4-FFF2-40B4-BE49-F238E27FC236}">
                <a16:creationId xmlns:a16="http://schemas.microsoft.com/office/drawing/2014/main" id="{793A5F58-C6DC-3033-690A-AC05587BE01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0" y="5927712"/>
            <a:ext cx="820922" cy="82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85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E50D5D-796D-EFBE-7AC5-C6304EB89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FEFF94A-F92E-F626-1F5C-809D93B482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12192000" cy="1533417"/>
          </a:xfrm>
          <a:prstGeom prst="rect">
            <a:avLst/>
          </a:prstGeom>
          <a:solidFill>
            <a:srgbClr val="006F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A90A2F9F-0B97-3C22-6A89-D55F36B97627}"/>
              </a:ext>
            </a:extLst>
          </p:cNvPr>
          <p:cNvSpPr txBox="1"/>
          <p:nvPr/>
        </p:nvSpPr>
        <p:spPr>
          <a:xfrm>
            <a:off x="576899" y="524193"/>
            <a:ext cx="7258366" cy="807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80"/>
              </a:lnSpc>
            </a:pPr>
            <a:r>
              <a:rPr lang="en-US" sz="5400" b="1" dirty="0">
                <a:solidFill>
                  <a:schemeClr val="bg1"/>
                </a:solidFill>
                <a:latin typeface="Arimo Bold"/>
                <a:ea typeface="Arimo Bold"/>
                <a:cs typeface="Arimo Bold"/>
                <a:sym typeface="Arimo Bold"/>
              </a:rPr>
              <a:t>Main Projects Overview 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B080703B-44A2-4E0D-0113-977A9F3366F9}"/>
              </a:ext>
            </a:extLst>
          </p:cNvPr>
          <p:cNvSpPr txBox="1"/>
          <p:nvPr/>
        </p:nvSpPr>
        <p:spPr>
          <a:xfrm>
            <a:off x="576899" y="2039653"/>
            <a:ext cx="10959118" cy="3877985"/>
          </a:xfrm>
          <a:prstGeom prst="rect">
            <a:avLst/>
          </a:prstGeom>
        </p:spPr>
        <p:txBody>
          <a:bodyPr wrap="square" lIns="0" tIns="0" rIns="0" bIns="0" numCol="2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005690"/>
                </a:solidFill>
                <a:latin typeface="Aptos" panose="02110004020202020204"/>
              </a:rPr>
              <a:t>Title: </a:t>
            </a:r>
            <a:r>
              <a:rPr lang="en-US" sz="2400" b="1" i="1" dirty="0">
                <a:solidFill>
                  <a:srgbClr val="005690"/>
                </a:solidFill>
                <a:latin typeface="Aptos" panose="02110004020202020204"/>
              </a:rPr>
              <a:t>Academic support for the </a:t>
            </a:r>
            <a:r>
              <a:rPr lang="en-US" sz="2400" b="1" i="1" dirty="0">
                <a:solidFill>
                  <a:srgbClr val="FF0000"/>
                </a:solidFill>
                <a:latin typeface="Aptos" panose="02110004020202020204"/>
              </a:rPr>
              <a:t>J</a:t>
            </a:r>
            <a:r>
              <a:rPr lang="en-US" sz="2400" b="1" i="1" dirty="0">
                <a:solidFill>
                  <a:srgbClr val="005690"/>
                </a:solidFill>
                <a:latin typeface="Aptos" panose="02110004020202020204"/>
              </a:rPr>
              <a:t>ournal of </a:t>
            </a:r>
            <a:r>
              <a:rPr lang="en-US" sz="2400" b="1" i="1" dirty="0">
                <a:solidFill>
                  <a:srgbClr val="FF0000"/>
                </a:solidFill>
                <a:latin typeface="Aptos" panose="02110004020202020204"/>
              </a:rPr>
              <a:t>I</a:t>
            </a:r>
            <a:r>
              <a:rPr lang="en-US" sz="2400" b="1" i="1" dirty="0">
                <a:solidFill>
                  <a:srgbClr val="005690"/>
                </a:solidFill>
                <a:latin typeface="Aptos" panose="02110004020202020204"/>
              </a:rPr>
              <a:t>sraeli </a:t>
            </a:r>
            <a:r>
              <a:rPr lang="en-US" sz="2400" b="1" i="1" dirty="0">
                <a:solidFill>
                  <a:srgbClr val="FF0000"/>
                </a:solidFill>
                <a:latin typeface="Aptos" panose="02110004020202020204"/>
              </a:rPr>
              <a:t>M</a:t>
            </a:r>
            <a:r>
              <a:rPr lang="en-US" sz="2400" b="1" i="1" dirty="0">
                <a:solidFill>
                  <a:srgbClr val="005690"/>
                </a:solidFill>
                <a:latin typeface="Aptos" panose="02110004020202020204"/>
              </a:rPr>
              <a:t>edical </a:t>
            </a:r>
            <a:r>
              <a:rPr lang="en-US" sz="2400" b="1" i="1" dirty="0">
                <a:solidFill>
                  <a:srgbClr val="FF0000"/>
                </a:solidFill>
                <a:latin typeface="Aptos" panose="02110004020202020204"/>
              </a:rPr>
              <a:t>S</a:t>
            </a:r>
            <a:r>
              <a:rPr lang="en-US" sz="2400" b="1" i="1" dirty="0">
                <a:solidFill>
                  <a:srgbClr val="005690"/>
                </a:solidFill>
                <a:latin typeface="Aptos" panose="02110004020202020204"/>
              </a:rPr>
              <a:t>tudents (JIMS) and </a:t>
            </a:r>
            <a:r>
              <a:rPr lang="en-US" sz="2400" b="1" i="1" dirty="0" err="1">
                <a:solidFill>
                  <a:srgbClr val="005690"/>
                </a:solidFill>
                <a:latin typeface="Aptos" panose="02110004020202020204"/>
              </a:rPr>
              <a:t>MinDset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569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Lead Contact : Prof. Hannah Tamary, Prof. Mical Paul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Aptos" panose="02110004020202020204"/>
              </a:rPr>
              <a:t>Timeline: Ongoing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dirty="0">
              <a:solidFill>
                <a:prstClr val="black"/>
              </a:solidFill>
              <a:latin typeface="Aptos" panose="021100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Short description: Scientific </a:t>
            </a:r>
            <a:r>
              <a:rPr lang="en-GB" b="1" dirty="0">
                <a:solidFill>
                  <a:prstClr val="black"/>
                </a:solidFill>
                <a:latin typeface="Aptos" panose="02110004020202020204"/>
              </a:rPr>
              <a:t>r</a:t>
            </a: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eview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of articles for JIMS, the biannual journal of Israeli medical students and support for activities of </a:t>
            </a: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MinDset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the organization for medical students interested in research, innovation and entrepreneurship</a:t>
            </a:r>
            <a:endParaRPr lang="en-GB" b="1" dirty="0">
              <a:solidFill>
                <a:prstClr val="black"/>
              </a:solidFill>
              <a:latin typeface="Aptos" panose="021100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b="1" dirty="0">
              <a:solidFill>
                <a:prstClr val="black"/>
              </a:solidFill>
              <a:latin typeface="Aptos" panose="02110004020202020204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dirty="0">
              <a:solidFill>
                <a:prstClr val="black"/>
              </a:solidFill>
              <a:latin typeface="Aptos" panose="021100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Main outputs or Activities-</a:t>
            </a:r>
            <a:r>
              <a:rPr lang="en-GB" b="1" dirty="0">
                <a:solidFill>
                  <a:prstClr val="black"/>
                </a:solidFill>
                <a:latin typeface="Aptos" panose="02110004020202020204"/>
              </a:rPr>
              <a:t>Biannual medical journal, Hackathon.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="1" dirty="0">
              <a:solidFill>
                <a:prstClr val="black"/>
              </a:solidFill>
              <a:latin typeface="Aptos" panose="021100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Opportunities for collaboration: Collaboration with medical students’ organizations in FEAM academies to pursue similar activities and form a network of students interested in research, innovation and entrepreneurship</a:t>
            </a:r>
          </a:p>
        </p:txBody>
      </p:sp>
      <p:pic>
        <p:nvPicPr>
          <p:cNvPr id="17" name="Picture 16" descr="A blue square with white lines and yellow stars on it&#10;&#10;Description automatically generated">
            <a:extLst>
              <a:ext uri="{FF2B5EF4-FFF2-40B4-BE49-F238E27FC236}">
                <a16:creationId xmlns:a16="http://schemas.microsoft.com/office/drawing/2014/main" id="{762B140A-369C-1445-0F93-001830571D8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0" y="5923346"/>
            <a:ext cx="820922" cy="82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73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816</Words>
  <Application>Microsoft Office PowerPoint</Application>
  <PresentationFormat>Widescreen</PresentationFormat>
  <Paragraphs>156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Aptos</vt:lpstr>
      <vt:lpstr>Arial</vt:lpstr>
      <vt:lpstr>Arimo</vt:lpstr>
      <vt:lpstr>Arimo Bold</vt:lpstr>
      <vt:lpstr>Calibri</vt:lpstr>
      <vt:lpstr>Gordita</vt:lpstr>
      <vt:lpstr>Gordita Bold</vt:lpstr>
      <vt:lpstr>Public Sans</vt:lpstr>
      <vt:lpstr>Public Sans 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Abboud</dc:creator>
  <cp:lastModifiedBy>Malke Borow</cp:lastModifiedBy>
  <cp:revision>30</cp:revision>
  <dcterms:created xsi:type="dcterms:W3CDTF">2025-04-15T09:24:59Z</dcterms:created>
  <dcterms:modified xsi:type="dcterms:W3CDTF">2025-06-03T09:25:58Z</dcterms:modified>
</cp:coreProperties>
</file>