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77" r:id="rId12"/>
    <p:sldId id="278" r:id="rId13"/>
    <p:sldId id="282" r:id="rId14"/>
    <p:sldId id="279" r:id="rId15"/>
    <p:sldId id="280" r:id="rId16"/>
    <p:sldId id="281" r:id="rId17"/>
    <p:sldId id="267" r:id="rId18"/>
    <p:sldId id="268" r:id="rId19"/>
    <p:sldId id="283" r:id="rId20"/>
    <p:sldId id="269" r:id="rId21"/>
    <p:sldId id="270" r:id="rId22"/>
    <p:sldId id="271" r:id="rId23"/>
    <p:sldId id="272" r:id="rId24"/>
    <p:sldId id="273"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9" autoAdjust="0"/>
    <p:restoredTop sz="94816" autoAdjust="0"/>
  </p:normalViewPr>
  <p:slideViewPr>
    <p:cSldViewPr snapToGrid="0">
      <p:cViewPr varScale="1">
        <p:scale>
          <a:sx n="66" d="100"/>
          <a:sy n="66" d="100"/>
        </p:scale>
        <p:origin x="1027"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BCB7B-2440-D6B3-0534-D5BA6169EC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E53662-8D49-A680-A17E-32D880C59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CEF92F-A8A3-8C10-2C5F-7101BCB72918}"/>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57ED0782-13E7-0F5B-9D96-389329AC13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CBA730-B162-C45A-E21B-7A91EDC2FB1B}"/>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69997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38878-0B04-8FB6-E4A9-A687C41364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41393B-87C3-B355-CAD9-E8564736AA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8595E0-A286-B1CD-A475-0BE344A12707}"/>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9B51D6E7-8D51-3291-F706-3C3AE10DD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743C9F-932A-8E21-4A28-40C656283E27}"/>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92972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EE9CE1-38AB-C4EA-045E-7E57E95C2C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A7811F-D329-7C49-EBAA-4A6D8871F1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4E5AC-B6A5-C181-F4D0-AD8466286FAB}"/>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A3D32672-574F-6116-0CC7-34BD500FF9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4E90-89D3-0A4E-C88F-73434D5BBBDB}"/>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4243082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1C4A5-C08D-4F92-5DB6-AD4A159057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772B6B-548D-24E0-296F-3C811AD189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49047A-ACA2-F0CB-9B8D-AB7CD434A215}"/>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0D99D469-A786-BD63-4D2C-B4185C6FC4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064B15-E769-4D64-8410-88DFE6048892}"/>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065753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9015A-89EF-014B-2457-74AF23652D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6EEFD2-8929-6A0A-7168-0C771BC8C4D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CC7299-1E51-12C2-0AA2-BEAF1CABD960}"/>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1E6F3FD8-97CE-3AB9-F75E-3935DD6379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6294E2-8B32-B98C-ECA9-E12345173B67}"/>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2143588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FDCAF-8EB6-DDB2-B095-7E41499D03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30A4C5-25E3-CA9B-E760-EF74030D4E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0D726D-2331-0F28-B716-EDC4642F72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ADDD52-F2F2-B779-E882-01C8581EDA80}"/>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6" name="Footer Placeholder 5">
            <a:extLst>
              <a:ext uri="{FF2B5EF4-FFF2-40B4-BE49-F238E27FC236}">
                <a16:creationId xmlns:a16="http://schemas.microsoft.com/office/drawing/2014/main" id="{33286FD9-ADD1-BD44-D6A8-12BF37EB5E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B01763-B36B-F660-8D0B-7B6BC8FC93F3}"/>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567850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CAAEF-81A2-90F7-D95E-92708F508B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56D839-2653-2067-EEDF-A14E7A35D9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88E003-C206-C185-A05E-77D8E64725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ACCBE0-DFA9-D479-2A3B-905D9875AE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EC0DD-AB12-940D-715E-0D54BC22EB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FC688C-CA07-4824-9D26-3CEC99942422}"/>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8" name="Footer Placeholder 7">
            <a:extLst>
              <a:ext uri="{FF2B5EF4-FFF2-40B4-BE49-F238E27FC236}">
                <a16:creationId xmlns:a16="http://schemas.microsoft.com/office/drawing/2014/main" id="{FA2BBD81-211D-D7B6-9FEF-6C30B3C23A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ADC946-C6BC-9A58-8282-2846A3473238}"/>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247653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4431F-1187-7B51-6A52-7EF4D1E58D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A611AC-4142-600F-1C22-CDFDAE194799}"/>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4" name="Footer Placeholder 3">
            <a:extLst>
              <a:ext uri="{FF2B5EF4-FFF2-40B4-BE49-F238E27FC236}">
                <a16:creationId xmlns:a16="http://schemas.microsoft.com/office/drawing/2014/main" id="{B1ECD0A1-8AE7-5237-F8F2-6F18ADE803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1F84BE-1550-B59B-17B5-E894100A8F62}"/>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00288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CB5A31-6B18-62BB-C516-1C9E76D37E6F}"/>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3" name="Footer Placeholder 2">
            <a:extLst>
              <a:ext uri="{FF2B5EF4-FFF2-40B4-BE49-F238E27FC236}">
                <a16:creationId xmlns:a16="http://schemas.microsoft.com/office/drawing/2014/main" id="{2EBF7461-1859-0C56-423B-6573122DB4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5E30C7-5C6B-E80D-BD13-661349EAAF11}"/>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3004018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E3D7-7F1E-8705-FF45-30C56C316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6D84CB-DA15-6734-CE0C-90245D353F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98236D-0AAD-A81E-4ECE-F02821E570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C7D41C-93C0-45C7-7EAC-4F4401E96C68}"/>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6" name="Footer Placeholder 5">
            <a:extLst>
              <a:ext uri="{FF2B5EF4-FFF2-40B4-BE49-F238E27FC236}">
                <a16:creationId xmlns:a16="http://schemas.microsoft.com/office/drawing/2014/main" id="{F9A58D14-7687-556F-F211-037402BC18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811E7A-950A-9741-7B9A-410C2D90D419}"/>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126554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CA1B-A74D-9328-8F1A-A37DE1777E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708571-048B-88FD-F6B9-34AC5E648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A35044-E34E-EA58-E530-25F2961C99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0A802-1561-F4AA-07B1-4A282C88764D}"/>
              </a:ext>
            </a:extLst>
          </p:cNvPr>
          <p:cNvSpPr>
            <a:spLocks noGrp="1"/>
          </p:cNvSpPr>
          <p:nvPr>
            <p:ph type="dt" sz="half" idx="10"/>
          </p:nvPr>
        </p:nvSpPr>
        <p:spPr/>
        <p:txBody>
          <a:bodyPr/>
          <a:lstStyle/>
          <a:p>
            <a:fld id="{0D058D79-940A-4A4E-AEA1-4ECD8DAD7660}" type="datetimeFigureOut">
              <a:rPr lang="en-US" smtClean="0"/>
              <a:t>9/18/2025</a:t>
            </a:fld>
            <a:endParaRPr lang="en-US"/>
          </a:p>
        </p:txBody>
      </p:sp>
      <p:sp>
        <p:nvSpPr>
          <p:cNvPr id="6" name="Footer Placeholder 5">
            <a:extLst>
              <a:ext uri="{FF2B5EF4-FFF2-40B4-BE49-F238E27FC236}">
                <a16:creationId xmlns:a16="http://schemas.microsoft.com/office/drawing/2014/main" id="{FF17BCC0-22D7-B13E-1913-EFE2EC326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2BEEF-C8DC-07B4-4BBC-6679762EEE49}"/>
              </a:ext>
            </a:extLst>
          </p:cNvPr>
          <p:cNvSpPr>
            <a:spLocks noGrp="1"/>
          </p:cNvSpPr>
          <p:nvPr>
            <p:ph type="sldNum" sz="quarter" idx="12"/>
          </p:nvPr>
        </p:nvSpPr>
        <p:spPr/>
        <p:txBody>
          <a:bodyPr/>
          <a:lstStyle/>
          <a:p>
            <a:fld id="{3E2A3295-32F1-423C-95C9-94E10BDF0CC5}" type="slidenum">
              <a:rPr lang="en-US" smtClean="0"/>
              <a:t>‹#›</a:t>
            </a:fld>
            <a:endParaRPr lang="en-US"/>
          </a:p>
        </p:txBody>
      </p:sp>
    </p:spTree>
    <p:extLst>
      <p:ext uri="{BB962C8B-B14F-4D97-AF65-F5344CB8AC3E}">
        <p14:creationId xmlns:p14="http://schemas.microsoft.com/office/powerpoint/2010/main" val="91596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BFD442-F197-EF33-6355-8A98578A2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415B5C-594B-69CF-8994-CB5816A7DD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06C224-48E9-0B60-4FFF-7A1595067F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058D79-940A-4A4E-AEA1-4ECD8DAD7660}" type="datetimeFigureOut">
              <a:rPr lang="en-US" smtClean="0"/>
              <a:t>9/18/2025</a:t>
            </a:fld>
            <a:endParaRPr lang="en-US"/>
          </a:p>
        </p:txBody>
      </p:sp>
      <p:sp>
        <p:nvSpPr>
          <p:cNvPr id="5" name="Footer Placeholder 4">
            <a:extLst>
              <a:ext uri="{FF2B5EF4-FFF2-40B4-BE49-F238E27FC236}">
                <a16:creationId xmlns:a16="http://schemas.microsoft.com/office/drawing/2014/main" id="{1E1D5979-C517-F29D-9691-769660714F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823BE0B-7B8A-5035-2CDE-B8E823C21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2A3295-32F1-423C-95C9-94E10BDF0CC5}" type="slidenum">
              <a:rPr lang="en-US" smtClean="0"/>
              <a:t>‹#›</a:t>
            </a:fld>
            <a:endParaRPr lang="en-US"/>
          </a:p>
        </p:txBody>
      </p:sp>
    </p:spTree>
    <p:extLst>
      <p:ext uri="{BB962C8B-B14F-4D97-AF65-F5344CB8AC3E}">
        <p14:creationId xmlns:p14="http://schemas.microsoft.com/office/powerpoint/2010/main" val="69188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0D541-A013-4DAC-3244-0CB44534C148}"/>
              </a:ext>
            </a:extLst>
          </p:cNvPr>
          <p:cNvSpPr>
            <a:spLocks noGrp="1"/>
          </p:cNvSpPr>
          <p:nvPr>
            <p:ph type="ctrTitle"/>
          </p:nvPr>
        </p:nvSpPr>
        <p:spPr/>
        <p:txBody>
          <a:bodyPr/>
          <a:lstStyle/>
          <a:p>
            <a:r>
              <a:rPr lang="he-IL"/>
              <a:t>פרק 182</a:t>
            </a:r>
            <a:endParaRPr lang="en-US"/>
          </a:p>
        </p:txBody>
      </p:sp>
      <p:sp>
        <p:nvSpPr>
          <p:cNvPr id="3" name="Subtitle 2">
            <a:extLst>
              <a:ext uri="{FF2B5EF4-FFF2-40B4-BE49-F238E27FC236}">
                <a16:creationId xmlns:a16="http://schemas.microsoft.com/office/drawing/2014/main" id="{5B669ED6-BC22-890F-9DD0-7F08C4DDA0F4}"/>
              </a:ext>
            </a:extLst>
          </p:cNvPr>
          <p:cNvSpPr>
            <a:spLocks noGrp="1"/>
          </p:cNvSpPr>
          <p:nvPr>
            <p:ph type="subTitle" idx="1"/>
          </p:nvPr>
        </p:nvSpPr>
        <p:spPr/>
        <p:txBody>
          <a:bodyPr>
            <a:normAutofit/>
          </a:bodyPr>
          <a:lstStyle/>
          <a:p>
            <a:r>
              <a:rPr lang="he-IL" sz="3600"/>
              <a:t>טראומה </a:t>
            </a:r>
            <a:r>
              <a:rPr lang="he-IL" sz="3600" err="1"/>
              <a:t>בטנית</a:t>
            </a:r>
            <a:endParaRPr lang="en-US" sz="3600"/>
          </a:p>
        </p:txBody>
      </p:sp>
    </p:spTree>
    <p:extLst>
      <p:ext uri="{BB962C8B-B14F-4D97-AF65-F5344CB8AC3E}">
        <p14:creationId xmlns:p14="http://schemas.microsoft.com/office/powerpoint/2010/main" val="1869456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BAD14-EA37-15D5-3529-131A8FB5FE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294470-D6B5-D672-CA6A-85174FF0CE97}"/>
              </a:ext>
            </a:extLst>
          </p:cNvPr>
          <p:cNvSpPr>
            <a:spLocks noGrp="1"/>
          </p:cNvSpPr>
          <p:nvPr>
            <p:ph idx="1"/>
          </p:nvPr>
        </p:nvSpPr>
        <p:spPr/>
        <p:txBody>
          <a:bodyPr>
            <a:normAutofit/>
          </a:bodyPr>
          <a:lstStyle/>
          <a:p>
            <a:pPr algn="r" rtl="1"/>
            <a:r>
              <a:rPr lang="he-IL" sz="2200"/>
              <a:t>עושים </a:t>
            </a:r>
            <a:r>
              <a:rPr lang="en-US" sz="2200"/>
              <a:t>medial visceral rotation</a:t>
            </a:r>
            <a:r>
              <a:rPr lang="he-IL" sz="2200"/>
              <a:t> ומחלקים את הרפלקציה הרטרופריטונלית שמאלית לקולון השמאלי, ה-</a:t>
            </a:r>
            <a:r>
              <a:rPr lang="en-US" sz="2200"/>
              <a:t>splenic flexure</a:t>
            </a:r>
            <a:r>
              <a:rPr lang="he-IL" sz="2200"/>
              <a:t> והטחול, מסובבים לימין את הקיבה, הטחול, זנב הלבלב, כליה שמאל והקולון השמאלי. מנובר זה חושף את האאורטה ומוצא הכלים הויסראלים וערק כליה שמאל. </a:t>
            </a:r>
          </a:p>
          <a:p>
            <a:pPr algn="r" rtl="1"/>
            <a:endParaRPr lang="he-IL" sz="2200"/>
          </a:p>
          <a:p>
            <a:pPr algn="r" rtl="1"/>
            <a:r>
              <a:rPr lang="he-IL" sz="2200"/>
              <a:t>במקרים של חשד לפגיעה ב-</a:t>
            </a:r>
            <a:r>
              <a:rPr lang="en-US" sz="2200"/>
              <a:t>IVC</a:t>
            </a:r>
            <a:r>
              <a:rPr lang="he-IL" sz="2200"/>
              <a:t> צריך לסובב את כל צד ימין שמאלה: מזיזים את הקולון הימני, ה-</a:t>
            </a:r>
            <a:r>
              <a:rPr lang="en-US" sz="2200"/>
              <a:t>hepatic flexure</a:t>
            </a:r>
            <a:r>
              <a:rPr lang="he-IL" sz="2200"/>
              <a:t> ועושים קוכר מוביליזציה – משמע מזיזים את הדואדנום וראש הלבלב. מזיזים את הטרסברס קולון מעלה ואת המעי הדק ימינה, פותחים את הפריטונאום שמעל האאורטה וה-</a:t>
            </a:r>
            <a:r>
              <a:rPr lang="en-US" sz="2200"/>
              <a:t>IVC</a:t>
            </a:r>
            <a:r>
              <a:rPr lang="he-IL" sz="2200"/>
              <a:t> ויש גישה לכלים. </a:t>
            </a:r>
            <a:endParaRPr lang="en-US" sz="2200"/>
          </a:p>
          <a:p>
            <a:pPr algn="r" rtl="1"/>
            <a:endParaRPr lang="en-US" sz="2200"/>
          </a:p>
        </p:txBody>
      </p:sp>
      <p:sp>
        <p:nvSpPr>
          <p:cNvPr id="5" name="Title 4">
            <a:extLst>
              <a:ext uri="{FF2B5EF4-FFF2-40B4-BE49-F238E27FC236}">
                <a16:creationId xmlns:a16="http://schemas.microsoft.com/office/drawing/2014/main" id="{2218BB8C-2B32-BA1A-D58B-5CBE61E1AFA6}"/>
              </a:ext>
            </a:extLst>
          </p:cNvPr>
          <p:cNvSpPr>
            <a:spLocks noGrp="1"/>
          </p:cNvSpPr>
          <p:nvPr>
            <p:ph type="title"/>
          </p:nvPr>
        </p:nvSpPr>
        <p:spPr/>
        <p:txBody>
          <a:bodyPr/>
          <a:lstStyle/>
          <a:p>
            <a:pPr algn="ctr" rtl="1"/>
            <a:r>
              <a:rPr lang="he-IL"/>
              <a:t>חקירת המטומה</a:t>
            </a:r>
            <a:endParaRPr lang="en-US"/>
          </a:p>
        </p:txBody>
      </p:sp>
    </p:spTree>
    <p:extLst>
      <p:ext uri="{BB962C8B-B14F-4D97-AF65-F5344CB8AC3E}">
        <p14:creationId xmlns:p14="http://schemas.microsoft.com/office/powerpoint/2010/main" val="1675927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31206-84A5-D746-9F0F-0EF0BA8147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587A33-1EE2-BC1B-D3B3-97B9752AEA2F}"/>
              </a:ext>
            </a:extLst>
          </p:cNvPr>
          <p:cNvSpPr>
            <a:spLocks noGrp="1"/>
          </p:cNvSpPr>
          <p:nvPr>
            <p:ph idx="1"/>
          </p:nvPr>
        </p:nvSpPr>
        <p:spPr/>
        <p:txBody>
          <a:bodyPr>
            <a:normAutofit/>
          </a:bodyPr>
          <a:lstStyle/>
          <a:p>
            <a:pPr lvl="0" algn="r" rtl="1"/>
            <a:r>
              <a:rPr lang="en-US" sz="2200"/>
              <a:t>Zone 2 </a:t>
            </a:r>
            <a:r>
              <a:rPr lang="he-IL" sz="2200"/>
              <a:t> – מקור הדימום באזור זה הוא כלי הדם הכלייתיים. מגיעים אליהם על ידי מוביליזציה וסיבוב מדיאלי של הקולון הימני, הדואדנום וראש הלבלב מימין או הקולון השמאלי משמאל. </a:t>
            </a:r>
          </a:p>
          <a:p>
            <a:pPr marL="0" lvl="0" indent="0" algn="r" rtl="1">
              <a:buNone/>
            </a:pPr>
            <a:endParaRPr lang="en-US" sz="2200"/>
          </a:p>
          <a:p>
            <a:pPr lvl="0" algn="r" rtl="1"/>
            <a:r>
              <a:rPr lang="en-US" sz="2200"/>
              <a:t>Zone 3 </a:t>
            </a:r>
            <a:r>
              <a:rPr lang="he-IL" sz="2200"/>
              <a:t> – עושים דיסקציה של הפריטונאום הפארה-קולי ורוטציה מדיאלית של הקולון הימני או השמאלי. </a:t>
            </a:r>
            <a:endParaRPr lang="en-US" sz="2200"/>
          </a:p>
          <a:p>
            <a:pPr algn="r" rtl="1"/>
            <a:endParaRPr lang="en-US" sz="2200"/>
          </a:p>
        </p:txBody>
      </p:sp>
      <p:sp>
        <p:nvSpPr>
          <p:cNvPr id="5" name="Title 4">
            <a:extLst>
              <a:ext uri="{FF2B5EF4-FFF2-40B4-BE49-F238E27FC236}">
                <a16:creationId xmlns:a16="http://schemas.microsoft.com/office/drawing/2014/main" id="{61CD5296-8EE5-FC6A-86E6-DD8E1CE2F56E}"/>
              </a:ext>
            </a:extLst>
          </p:cNvPr>
          <p:cNvSpPr>
            <a:spLocks noGrp="1"/>
          </p:cNvSpPr>
          <p:nvPr>
            <p:ph type="title"/>
          </p:nvPr>
        </p:nvSpPr>
        <p:spPr/>
        <p:txBody>
          <a:bodyPr/>
          <a:lstStyle/>
          <a:p>
            <a:pPr algn="ctr" rtl="1"/>
            <a:r>
              <a:rPr lang="he-IL"/>
              <a:t>חקירת המטומה </a:t>
            </a:r>
            <a:endParaRPr lang="en-US"/>
          </a:p>
        </p:txBody>
      </p:sp>
    </p:spTree>
    <p:extLst>
      <p:ext uri="{BB962C8B-B14F-4D97-AF65-F5344CB8AC3E}">
        <p14:creationId xmlns:p14="http://schemas.microsoft.com/office/powerpoint/2010/main" val="1147603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4A6A3-88D0-8F93-834C-E848B5A1A4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495D7-5EDF-F689-8B55-BD24C7160C5E}"/>
              </a:ext>
            </a:extLst>
          </p:cNvPr>
          <p:cNvSpPr>
            <a:spLocks noGrp="1"/>
          </p:cNvSpPr>
          <p:nvPr>
            <p:ph idx="1"/>
          </p:nvPr>
        </p:nvSpPr>
        <p:spPr>
          <a:xfrm>
            <a:off x="317241" y="1825625"/>
            <a:ext cx="11457992" cy="4667250"/>
          </a:xfrm>
        </p:spPr>
        <p:txBody>
          <a:bodyPr>
            <a:normAutofit/>
          </a:bodyPr>
          <a:lstStyle/>
          <a:p>
            <a:pPr algn="r" rtl="1"/>
            <a:r>
              <a:rPr lang="he-IL" sz="2200"/>
              <a:t>אם מבצעים שחזור כלי דם בנוכחות פגיעות מעיים יש סיכון גבוה לזיהום ועל כן יש לנסות ולהשתמש בשתל אוטולוגי ואם לא ניתן, אז לשטוף היטב, ולכסות את ה-</a:t>
            </a:r>
            <a:r>
              <a:rPr lang="en-US" sz="2200"/>
              <a:t>PTFE</a:t>
            </a:r>
            <a:r>
              <a:rPr lang="he-IL" sz="2200"/>
              <a:t> באומנטום ורקמה רכה. </a:t>
            </a:r>
            <a:endParaRPr lang="en-US" sz="2200"/>
          </a:p>
          <a:p>
            <a:pPr algn="r" rtl="1"/>
            <a:r>
              <a:rPr lang="he-IL" sz="2200"/>
              <a:t>פרוצדורות ל-</a:t>
            </a:r>
            <a:r>
              <a:rPr lang="en-US" sz="2200"/>
              <a:t>damage control </a:t>
            </a:r>
            <a:r>
              <a:rPr lang="he-IL" sz="2200"/>
              <a:t>– רוב החולים שמגיעים עם דימום בטני אינם יציבים, סובלים מהיפותרמיה, קואגולופתיה, חמצת וכו'. מומלץ לבצע ניתוח כדי לשלוט במקור הדמם ובהמשך לעשות ניתוח שחזור. זה לא החלטה של מוצא אחרון כשהחולה קורס, אלא גישה שצריך להחליט עליה מראש. במסגרת גישה זו כל הדימומים הורידיים נקשרים, כל הפגיעות העורקיות עוברות שאנט והדימומים הרטרופרינאלים נשלים על ידי </a:t>
            </a:r>
            <a:r>
              <a:rPr lang="en-US" sz="2200"/>
              <a:t>packing</a:t>
            </a:r>
            <a:r>
              <a:rPr lang="he-IL" sz="2200"/>
              <a:t>. סוגרים את הבטן עם ואקום (כדי להימנע מתסמונת מדור) ומעלים את החולה ל-</a:t>
            </a:r>
            <a:r>
              <a:rPr lang="en-US" sz="2200"/>
              <a:t>ICU</a:t>
            </a:r>
            <a:r>
              <a:rPr lang="he-IL" sz="2200"/>
              <a:t>. </a:t>
            </a:r>
            <a:endParaRPr lang="en-US" sz="2200"/>
          </a:p>
          <a:p>
            <a:pPr algn="r" rtl="1"/>
            <a:r>
              <a:rPr lang="he-IL" sz="2200"/>
              <a:t>גישות אנדוסקולאריות – בטראומה קהה יש מקום לטיפול אנדוסוקלארי, עדיף בחדר ניתוח היברידי, לצורך שליטה פרוקסימלית על דימום, אמבוליזציה והכנסת סטנטים. בטראומה חודרת אין לכך יותר מידי מקום פרט לשליטה פרוקסימלית בדימום ואולי טיפול בסיבוכים המופיעים יותר מאוחר במו </a:t>
            </a:r>
            <a:r>
              <a:rPr lang="en-US" sz="2200"/>
              <a:t>AVF</a:t>
            </a:r>
            <a:r>
              <a:rPr lang="he-IL" sz="2200"/>
              <a:t>, </a:t>
            </a:r>
            <a:r>
              <a:rPr lang="en-US" sz="2200"/>
              <a:t>PSA</a:t>
            </a:r>
            <a:r>
              <a:rPr lang="he-IL" sz="2200"/>
              <a:t> וחסימות עורקיות. </a:t>
            </a:r>
            <a:endParaRPr lang="en-US" sz="2200"/>
          </a:p>
          <a:p>
            <a:pPr algn="r" rtl="1"/>
            <a:endParaRPr lang="en-US" sz="2200"/>
          </a:p>
        </p:txBody>
      </p:sp>
      <p:sp>
        <p:nvSpPr>
          <p:cNvPr id="5" name="Title 4">
            <a:extLst>
              <a:ext uri="{FF2B5EF4-FFF2-40B4-BE49-F238E27FC236}">
                <a16:creationId xmlns:a16="http://schemas.microsoft.com/office/drawing/2014/main" id="{5BD12137-D7AA-363D-F8FA-07B0D41B10EF}"/>
              </a:ext>
            </a:extLst>
          </p:cNvPr>
          <p:cNvSpPr>
            <a:spLocks noGrp="1"/>
          </p:cNvSpPr>
          <p:nvPr>
            <p:ph type="title"/>
          </p:nvPr>
        </p:nvSpPr>
        <p:spPr/>
        <p:txBody>
          <a:bodyPr/>
          <a:lstStyle/>
          <a:p>
            <a:pPr algn="ctr" rtl="1"/>
            <a:r>
              <a:rPr lang="he-IL"/>
              <a:t>דגשים</a:t>
            </a:r>
            <a:endParaRPr lang="en-US"/>
          </a:p>
        </p:txBody>
      </p:sp>
    </p:spTree>
    <p:extLst>
      <p:ext uri="{BB962C8B-B14F-4D97-AF65-F5344CB8AC3E}">
        <p14:creationId xmlns:p14="http://schemas.microsoft.com/office/powerpoint/2010/main" val="193210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D4A01-81E3-4E05-E2C8-7038DE4F7B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0F1F9-7502-06B7-11C9-FC8D476A2233}"/>
              </a:ext>
            </a:extLst>
          </p:cNvPr>
          <p:cNvSpPr>
            <a:spLocks noGrp="1"/>
          </p:cNvSpPr>
          <p:nvPr>
            <p:ph type="ctrTitle"/>
          </p:nvPr>
        </p:nvSpPr>
        <p:spPr/>
        <p:txBody>
          <a:bodyPr/>
          <a:lstStyle/>
          <a:p>
            <a:r>
              <a:rPr lang="he-IL"/>
              <a:t>פרק 183</a:t>
            </a:r>
            <a:endParaRPr lang="en-US"/>
          </a:p>
        </p:txBody>
      </p:sp>
      <p:sp>
        <p:nvSpPr>
          <p:cNvPr id="3" name="Subtitle 2">
            <a:extLst>
              <a:ext uri="{FF2B5EF4-FFF2-40B4-BE49-F238E27FC236}">
                <a16:creationId xmlns:a16="http://schemas.microsoft.com/office/drawing/2014/main" id="{74A6D4E5-2F4B-9B2E-27BE-73DE37D107DD}"/>
              </a:ext>
            </a:extLst>
          </p:cNvPr>
          <p:cNvSpPr>
            <a:spLocks noGrp="1"/>
          </p:cNvSpPr>
          <p:nvPr>
            <p:ph type="subTitle" idx="1"/>
          </p:nvPr>
        </p:nvSpPr>
        <p:spPr/>
        <p:txBody>
          <a:bodyPr>
            <a:normAutofit/>
          </a:bodyPr>
          <a:lstStyle/>
          <a:p>
            <a:r>
              <a:rPr lang="he-IL" sz="3600"/>
              <a:t>טראומת גפיים</a:t>
            </a:r>
            <a:endParaRPr lang="en-US" sz="3600"/>
          </a:p>
        </p:txBody>
      </p:sp>
    </p:spTree>
    <p:extLst>
      <p:ext uri="{BB962C8B-B14F-4D97-AF65-F5344CB8AC3E}">
        <p14:creationId xmlns:p14="http://schemas.microsoft.com/office/powerpoint/2010/main" val="410303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2673F-A444-9F4F-BAD6-25156C0C90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9BAF0F-2BA4-8CED-EF85-F98B7E8743B7}"/>
              </a:ext>
            </a:extLst>
          </p:cNvPr>
          <p:cNvSpPr>
            <a:spLocks noGrp="1"/>
          </p:cNvSpPr>
          <p:nvPr>
            <p:ph idx="1"/>
          </p:nvPr>
        </p:nvSpPr>
        <p:spPr/>
        <p:txBody>
          <a:bodyPr>
            <a:normAutofit/>
          </a:bodyPr>
          <a:lstStyle/>
          <a:p>
            <a:pPr marL="0" indent="0" algn="r" rtl="1">
              <a:buNone/>
            </a:pPr>
            <a:endParaRPr lang="he-IL" sz="2200"/>
          </a:p>
          <a:p>
            <a:pPr algn="r" rtl="1"/>
            <a:r>
              <a:rPr lang="he-IL" sz="2200"/>
              <a:t> שיעור הפגיעות בגפיים עליונות ותחתונות הוא דומה.</a:t>
            </a:r>
          </a:p>
          <a:p>
            <a:pPr marL="0" indent="0" algn="r" rtl="1">
              <a:buNone/>
            </a:pPr>
            <a:r>
              <a:rPr lang="he-IL" sz="2200"/>
              <a:t> </a:t>
            </a:r>
          </a:p>
          <a:p>
            <a:pPr algn="r" rtl="1"/>
            <a:r>
              <a:rPr lang="he-IL" sz="2200"/>
              <a:t>בטראומה חודרת הכי שכיח לפגוע ב-</a:t>
            </a:r>
            <a:r>
              <a:rPr lang="en-US" sz="2200"/>
              <a:t>SFA</a:t>
            </a:r>
            <a:r>
              <a:rPr lang="he-IL" sz="2200"/>
              <a:t> ובטראומה קהה – ב-</a:t>
            </a:r>
            <a:r>
              <a:rPr lang="en-US" sz="2200"/>
              <a:t>POP</a:t>
            </a:r>
            <a:r>
              <a:rPr lang="he-IL" sz="2200"/>
              <a:t>. </a:t>
            </a:r>
          </a:p>
          <a:p>
            <a:pPr algn="r" rtl="1"/>
            <a:endParaRPr lang="he-IL" sz="2200"/>
          </a:p>
          <a:p>
            <a:pPr algn="r" rtl="1"/>
            <a:r>
              <a:rPr lang="he-IL" sz="2200"/>
              <a:t>שיעור הקטיעות הוא 7-30% ולרוב בפגיעות קהות. </a:t>
            </a:r>
          </a:p>
          <a:p>
            <a:pPr algn="r" rtl="1"/>
            <a:endParaRPr lang="he-IL" sz="2200"/>
          </a:p>
          <a:p>
            <a:pPr algn="r" rtl="1"/>
            <a:r>
              <a:rPr lang="he-IL" sz="2200"/>
              <a:t>כשמתלווה לפגיעה עורקית גם שבר, הסיכון לקטיעה עולה משמעותית. </a:t>
            </a:r>
            <a:endParaRPr lang="en-US" sz="2200"/>
          </a:p>
          <a:p>
            <a:pPr algn="r" rtl="1"/>
            <a:endParaRPr lang="en-US" sz="2200"/>
          </a:p>
        </p:txBody>
      </p:sp>
      <p:sp>
        <p:nvSpPr>
          <p:cNvPr id="5" name="Title 4">
            <a:extLst>
              <a:ext uri="{FF2B5EF4-FFF2-40B4-BE49-F238E27FC236}">
                <a16:creationId xmlns:a16="http://schemas.microsoft.com/office/drawing/2014/main" id="{32D22EA3-763F-ACAC-02FE-3E3899EE1957}"/>
              </a:ext>
            </a:extLst>
          </p:cNvPr>
          <p:cNvSpPr>
            <a:spLocks noGrp="1"/>
          </p:cNvSpPr>
          <p:nvPr>
            <p:ph type="title"/>
          </p:nvPr>
        </p:nvSpPr>
        <p:spPr/>
        <p:txBody>
          <a:bodyPr/>
          <a:lstStyle/>
          <a:p>
            <a:pPr algn="ctr" rtl="1"/>
            <a:r>
              <a:rPr lang="he-IL"/>
              <a:t>אפידמיולוגיה</a:t>
            </a:r>
            <a:endParaRPr lang="en-US"/>
          </a:p>
        </p:txBody>
      </p:sp>
    </p:spTree>
    <p:extLst>
      <p:ext uri="{BB962C8B-B14F-4D97-AF65-F5344CB8AC3E}">
        <p14:creationId xmlns:p14="http://schemas.microsoft.com/office/powerpoint/2010/main" val="1295464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E9AA3-1E41-B058-AE02-DD39B1C1E72C}"/>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B192C68D-96B4-4EC4-1563-CEE277D02A66}"/>
              </a:ext>
            </a:extLst>
          </p:cNvPr>
          <p:cNvGraphicFramePr>
            <a:graphicFrameLocks noGrp="1"/>
          </p:cNvGraphicFramePr>
          <p:nvPr>
            <p:ph idx="1"/>
            <p:extLst>
              <p:ext uri="{D42A27DB-BD31-4B8C-83A1-F6EECF244321}">
                <p14:modId xmlns:p14="http://schemas.microsoft.com/office/powerpoint/2010/main" val="4098151863"/>
              </p:ext>
            </p:extLst>
          </p:nvPr>
        </p:nvGraphicFramePr>
        <p:xfrm>
          <a:off x="2276668" y="2239347"/>
          <a:ext cx="7781731" cy="2967134"/>
        </p:xfrm>
        <a:graphic>
          <a:graphicData uri="http://schemas.openxmlformats.org/drawingml/2006/table">
            <a:tbl>
              <a:tblPr rtl="1" firstRow="1" firstCol="1" bandRow="1">
                <a:tableStyleId>{5940675A-B579-460E-94D1-54222C63F5DA}</a:tableStyleId>
              </a:tblPr>
              <a:tblGrid>
                <a:gridCol w="3695721">
                  <a:extLst>
                    <a:ext uri="{9D8B030D-6E8A-4147-A177-3AD203B41FA5}">
                      <a16:colId xmlns:a16="http://schemas.microsoft.com/office/drawing/2014/main" val="997095250"/>
                    </a:ext>
                  </a:extLst>
                </a:gridCol>
                <a:gridCol w="4086010">
                  <a:extLst>
                    <a:ext uri="{9D8B030D-6E8A-4147-A177-3AD203B41FA5}">
                      <a16:colId xmlns:a16="http://schemas.microsoft.com/office/drawing/2014/main" val="2873921191"/>
                    </a:ext>
                  </a:extLst>
                </a:gridCol>
              </a:tblGrid>
              <a:tr h="600306">
                <a:tc>
                  <a:txBody>
                    <a:bodyPr/>
                    <a:lstStyle/>
                    <a:p>
                      <a:pPr algn="ctr" rtl="1">
                        <a:lnSpc>
                          <a:spcPct val="107000"/>
                        </a:lnSpc>
                        <a:spcAft>
                          <a:spcPts val="800"/>
                        </a:spcAft>
                        <a:buNone/>
                      </a:pPr>
                      <a:r>
                        <a:rPr lang="en-US" sz="2000" b="1">
                          <a:effectLst/>
                        </a:rPr>
                        <a:t>Hard signs</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800"/>
                        </a:spcAft>
                        <a:buNone/>
                      </a:pPr>
                      <a:r>
                        <a:rPr lang="en-US" sz="2000" b="1">
                          <a:effectLst/>
                        </a:rPr>
                        <a:t>Soft signs</a:t>
                      </a:r>
                      <a:endParaRPr lang="en-US" sz="20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50510103"/>
                  </a:ext>
                </a:extLst>
              </a:tr>
              <a:tr h="591707">
                <a:tc>
                  <a:txBody>
                    <a:bodyPr/>
                    <a:lstStyle/>
                    <a:p>
                      <a:pPr algn="ctr" rtl="1">
                        <a:lnSpc>
                          <a:spcPct val="107000"/>
                        </a:lnSpc>
                        <a:spcAft>
                          <a:spcPts val="800"/>
                        </a:spcAft>
                        <a:buNone/>
                      </a:pPr>
                      <a:r>
                        <a:rPr lang="he-IL" sz="2000">
                          <a:effectLst/>
                        </a:rPr>
                        <a:t>היעדר דפקים דיסטאליים</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800"/>
                        </a:spcAft>
                        <a:buNone/>
                      </a:pPr>
                      <a:r>
                        <a:rPr lang="he-IL" sz="2000">
                          <a:effectLst/>
                        </a:rPr>
                        <a:t>דפקים דיסטאליים מוחלשים</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9270251"/>
                  </a:ext>
                </a:extLst>
              </a:tr>
              <a:tr h="591707">
                <a:tc>
                  <a:txBody>
                    <a:bodyPr/>
                    <a:lstStyle/>
                    <a:p>
                      <a:pPr algn="ctr" rtl="1">
                        <a:lnSpc>
                          <a:spcPct val="107000"/>
                        </a:lnSpc>
                        <a:spcAft>
                          <a:spcPts val="800"/>
                        </a:spcAft>
                        <a:buNone/>
                      </a:pPr>
                      <a:r>
                        <a:rPr lang="he-IL" sz="2000">
                          <a:effectLst/>
                        </a:rPr>
                        <a:t>רטט נמוש או אוושה בהאזנה</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800"/>
                        </a:spcAft>
                        <a:buNone/>
                      </a:pPr>
                      <a:r>
                        <a:rPr lang="he-IL" sz="2000">
                          <a:effectLst/>
                        </a:rPr>
                        <a:t>חסר נוירולוגי</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93368150"/>
                  </a:ext>
                </a:extLst>
              </a:tr>
              <a:tr h="591707">
                <a:tc>
                  <a:txBody>
                    <a:bodyPr/>
                    <a:lstStyle/>
                    <a:p>
                      <a:pPr algn="ctr" rtl="1">
                        <a:lnSpc>
                          <a:spcPct val="107000"/>
                        </a:lnSpc>
                        <a:spcAft>
                          <a:spcPts val="800"/>
                        </a:spcAft>
                        <a:buNone/>
                      </a:pPr>
                      <a:r>
                        <a:rPr lang="he-IL" sz="2000">
                          <a:effectLst/>
                        </a:rPr>
                        <a:t>דימום פולסטילי פעיל</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800"/>
                        </a:spcAft>
                        <a:buNone/>
                      </a:pPr>
                      <a:r>
                        <a:rPr lang="he-IL" sz="2000">
                          <a:effectLst/>
                        </a:rPr>
                        <a:t>היסטוריה של דימום משמעותי</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26359597"/>
                  </a:ext>
                </a:extLst>
              </a:tr>
              <a:tr h="591707">
                <a:tc>
                  <a:txBody>
                    <a:bodyPr/>
                    <a:lstStyle/>
                    <a:p>
                      <a:pPr algn="ctr" rtl="1">
                        <a:lnSpc>
                          <a:spcPct val="107000"/>
                        </a:lnSpc>
                        <a:spcAft>
                          <a:spcPts val="800"/>
                        </a:spcAft>
                        <a:buNone/>
                      </a:pPr>
                      <a:r>
                        <a:rPr lang="he-IL" sz="2000">
                          <a:effectLst/>
                        </a:rPr>
                        <a:t>המטומה שהולכת וגדלה</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800"/>
                        </a:spcAft>
                        <a:buNone/>
                      </a:pPr>
                      <a:r>
                        <a:rPr lang="he-IL" sz="2000">
                          <a:effectLst/>
                        </a:rPr>
                        <a:t>קרבה של הפצע לעורק בעל שם</a:t>
                      </a:r>
                      <a:endParaRPr lang="en-US"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21859560"/>
                  </a:ext>
                </a:extLst>
              </a:tr>
            </a:tbl>
          </a:graphicData>
        </a:graphic>
      </p:graphicFrame>
      <p:sp>
        <p:nvSpPr>
          <p:cNvPr id="5" name="Title 4">
            <a:extLst>
              <a:ext uri="{FF2B5EF4-FFF2-40B4-BE49-F238E27FC236}">
                <a16:creationId xmlns:a16="http://schemas.microsoft.com/office/drawing/2014/main" id="{E96A901E-12F4-AF19-23A0-F3BAAC2DAE74}"/>
              </a:ext>
            </a:extLst>
          </p:cNvPr>
          <p:cNvSpPr>
            <a:spLocks noGrp="1"/>
          </p:cNvSpPr>
          <p:nvPr>
            <p:ph type="title"/>
          </p:nvPr>
        </p:nvSpPr>
        <p:spPr/>
        <p:txBody>
          <a:bodyPr/>
          <a:lstStyle/>
          <a:p>
            <a:pPr algn="ctr" rtl="1"/>
            <a:r>
              <a:rPr lang="he-IL"/>
              <a:t>טראומה וסקולארית בגפיים – </a:t>
            </a:r>
            <a:r>
              <a:rPr lang="en-US"/>
              <a:t>hard and soft signs</a:t>
            </a:r>
          </a:p>
        </p:txBody>
      </p:sp>
    </p:spTree>
    <p:extLst>
      <p:ext uri="{BB962C8B-B14F-4D97-AF65-F5344CB8AC3E}">
        <p14:creationId xmlns:p14="http://schemas.microsoft.com/office/powerpoint/2010/main" val="2148627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ACF90-67BC-4D1A-A7E5-931D7E67D2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72B682-2672-0932-43EC-616ACD7E3C46}"/>
              </a:ext>
            </a:extLst>
          </p:cNvPr>
          <p:cNvSpPr>
            <a:spLocks noGrp="1"/>
          </p:cNvSpPr>
          <p:nvPr>
            <p:ph idx="1"/>
          </p:nvPr>
        </p:nvSpPr>
        <p:spPr/>
        <p:txBody>
          <a:bodyPr>
            <a:normAutofit/>
          </a:bodyPr>
          <a:lstStyle/>
          <a:p>
            <a:pPr algn="r" rtl="1"/>
            <a:r>
              <a:rPr lang="he-IL" sz="2200" u="sng"/>
              <a:t>ניהול</a:t>
            </a:r>
            <a:r>
              <a:rPr lang="he-IL" sz="2200"/>
              <a:t>:  </a:t>
            </a:r>
            <a:endParaRPr lang="en-US" sz="2200"/>
          </a:p>
          <a:p>
            <a:pPr lvl="0" algn="r" rtl="1"/>
            <a:r>
              <a:rPr lang="he-IL" sz="2200"/>
              <a:t>"סימנים קשים" </a:t>
            </a:r>
            <a:r>
              <a:rPr lang="en-US" sz="2200">
                <a:sym typeface="Wingdings" panose="05000000000000000000" pitchFamily="2" charset="2"/>
              </a:rPr>
              <a:t></a:t>
            </a:r>
            <a:r>
              <a:rPr lang="he-IL" sz="2200"/>
              <a:t> אקספלורציה ניתוחית. </a:t>
            </a:r>
            <a:endParaRPr lang="en-US" sz="2200"/>
          </a:p>
          <a:p>
            <a:pPr lvl="0" algn="r" rtl="1"/>
            <a:r>
              <a:rPr lang="he-IL" sz="2200"/>
              <a:t>"סימנים רכים" </a:t>
            </a:r>
            <a:r>
              <a:rPr lang="en-US" sz="2200">
                <a:sym typeface="Wingdings" panose="05000000000000000000" pitchFamily="2" charset="2"/>
              </a:rPr>
              <a:t></a:t>
            </a:r>
            <a:r>
              <a:rPr lang="en-US" sz="2200"/>
              <a:t> </a:t>
            </a:r>
            <a:r>
              <a:rPr lang="he-IL" sz="2200"/>
              <a:t>בדיקה גופנית + </a:t>
            </a:r>
            <a:r>
              <a:rPr lang="en-US" sz="2200"/>
              <a:t>ABI</a:t>
            </a:r>
            <a:r>
              <a:rPr lang="he-IL" sz="2200"/>
              <a:t> שנמדד דיסטאלית לפגיעה </a:t>
            </a:r>
            <a:r>
              <a:rPr lang="en-US" sz="2200">
                <a:sym typeface="Wingdings" panose="05000000000000000000" pitchFamily="2" charset="2"/>
              </a:rPr>
              <a:t></a:t>
            </a:r>
            <a:r>
              <a:rPr lang="he-IL" sz="2200"/>
              <a:t> אם הדופק מוחלש או לא קיים לעומת הרגל השנייה ו/או </a:t>
            </a:r>
            <a:r>
              <a:rPr lang="en-US" sz="2200"/>
              <a:t>ABI</a:t>
            </a:r>
            <a:r>
              <a:rPr lang="he-IL" sz="2200"/>
              <a:t> &lt; 1.0 </a:t>
            </a:r>
            <a:r>
              <a:rPr lang="en-US" sz="2200">
                <a:sym typeface="Wingdings" panose="05000000000000000000" pitchFamily="2" charset="2"/>
              </a:rPr>
              <a:t></a:t>
            </a:r>
            <a:r>
              <a:rPr lang="en-US" sz="2200"/>
              <a:t> </a:t>
            </a:r>
            <a:r>
              <a:rPr lang="he-IL" sz="2200"/>
              <a:t>הדמיה נוספת (</a:t>
            </a:r>
            <a:r>
              <a:rPr lang="en-US" sz="2200"/>
              <a:t>CTA</a:t>
            </a:r>
            <a:r>
              <a:rPr lang="he-IL" sz="2200"/>
              <a:t>).</a:t>
            </a:r>
          </a:p>
          <a:p>
            <a:pPr marL="0" lvl="0" indent="0" algn="r" rtl="1">
              <a:buNone/>
            </a:pPr>
            <a:endParaRPr lang="en-US" sz="2200"/>
          </a:p>
          <a:p>
            <a:pPr algn="r" rtl="1"/>
            <a:r>
              <a:rPr lang="he-IL" sz="2200"/>
              <a:t>מיקום הפגיעה בסמוך לעורק בעל שם אינו פקטור פרוגנוסטי מספק להצדיק </a:t>
            </a:r>
            <a:r>
              <a:rPr lang="en-US" sz="2200"/>
              <a:t>CTA</a:t>
            </a:r>
            <a:r>
              <a:rPr lang="he-IL" sz="2200"/>
              <a:t> (במידה ויש דפקים נימושים וה-</a:t>
            </a:r>
            <a:r>
              <a:rPr lang="en-US" sz="2200"/>
              <a:t>ABI</a:t>
            </a:r>
            <a:r>
              <a:rPr lang="he-IL" sz="2200"/>
              <a:t> &gt; 1). כיום </a:t>
            </a:r>
            <a:r>
              <a:rPr lang="en-US" sz="2200"/>
              <a:t>CTA</a:t>
            </a:r>
            <a:r>
              <a:rPr lang="he-IL" sz="2200"/>
              <a:t> היא בדיקת הבחירה עבור חולים יציבים עם סימנים רכים, ואנגיוגרפיה שמורה למקרים ייחודיים (למשל ארטיפקטים מרובים מרסיסים) וטיפול. </a:t>
            </a:r>
            <a:endParaRPr lang="en-US" sz="2200"/>
          </a:p>
          <a:p>
            <a:pPr algn="r" rtl="1"/>
            <a:endParaRPr lang="en-US" sz="2200"/>
          </a:p>
        </p:txBody>
      </p:sp>
      <p:sp>
        <p:nvSpPr>
          <p:cNvPr id="5" name="Title 4">
            <a:extLst>
              <a:ext uri="{FF2B5EF4-FFF2-40B4-BE49-F238E27FC236}">
                <a16:creationId xmlns:a16="http://schemas.microsoft.com/office/drawing/2014/main" id="{A793A163-5A05-2724-85DD-5EDE35740867}"/>
              </a:ext>
            </a:extLst>
          </p:cNvPr>
          <p:cNvSpPr>
            <a:spLocks noGrp="1"/>
          </p:cNvSpPr>
          <p:nvPr>
            <p:ph type="title"/>
          </p:nvPr>
        </p:nvSpPr>
        <p:spPr/>
        <p:txBody>
          <a:bodyPr/>
          <a:lstStyle/>
          <a:p>
            <a:pPr algn="ctr" rtl="1"/>
            <a:r>
              <a:rPr lang="he-IL"/>
              <a:t>טראומה וסקולארית בגפיים – </a:t>
            </a:r>
            <a:r>
              <a:rPr lang="en-US"/>
              <a:t>hard and soft signs</a:t>
            </a:r>
          </a:p>
        </p:txBody>
      </p:sp>
    </p:spTree>
    <p:extLst>
      <p:ext uri="{BB962C8B-B14F-4D97-AF65-F5344CB8AC3E}">
        <p14:creationId xmlns:p14="http://schemas.microsoft.com/office/powerpoint/2010/main" val="120367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1087E-6722-8DC9-3E78-F2B6B045A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22996-1015-DDF0-D7A7-EFC9205386FF}"/>
              </a:ext>
            </a:extLst>
          </p:cNvPr>
          <p:cNvSpPr>
            <a:spLocks noGrp="1"/>
          </p:cNvSpPr>
          <p:nvPr>
            <p:ph type="title"/>
          </p:nvPr>
        </p:nvSpPr>
        <p:spPr/>
        <p:txBody>
          <a:bodyPr/>
          <a:lstStyle/>
          <a:p>
            <a:pPr algn="ctr" rtl="1"/>
            <a:r>
              <a:rPr lang="he-IL"/>
              <a:t>ניהול טראומה וסקולארית בגפיים</a:t>
            </a:r>
            <a:endParaRPr lang="en-US"/>
          </a:p>
        </p:txBody>
      </p:sp>
      <p:sp>
        <p:nvSpPr>
          <p:cNvPr id="3" name="Content Placeholder 2">
            <a:extLst>
              <a:ext uri="{FF2B5EF4-FFF2-40B4-BE49-F238E27FC236}">
                <a16:creationId xmlns:a16="http://schemas.microsoft.com/office/drawing/2014/main" id="{EBE242B2-6C95-3F55-6811-99B430A009D2}"/>
              </a:ext>
            </a:extLst>
          </p:cNvPr>
          <p:cNvSpPr>
            <a:spLocks noGrp="1"/>
          </p:cNvSpPr>
          <p:nvPr>
            <p:ph idx="1"/>
          </p:nvPr>
        </p:nvSpPr>
        <p:spPr/>
        <p:txBody>
          <a:bodyPr>
            <a:normAutofit/>
          </a:bodyPr>
          <a:lstStyle/>
          <a:p>
            <a:pPr algn="r" rtl="1"/>
            <a:r>
              <a:rPr lang="he-IL" sz="2200" u="sng"/>
              <a:t>טיפול לא ניתוחי</a:t>
            </a:r>
            <a:r>
              <a:rPr lang="he-IL" sz="2200"/>
              <a:t> – אם אובחנה פגיעה בכלי דם לפי ה-</a:t>
            </a:r>
            <a:r>
              <a:rPr lang="en-US" sz="2200"/>
              <a:t>CTA</a:t>
            </a:r>
            <a:r>
              <a:rPr lang="he-IL" sz="2200"/>
              <a:t> שלא גורמת לדימום או איסכמיה (למשל קרע אינטימלי, </a:t>
            </a:r>
            <a:r>
              <a:rPr lang="en-US" sz="2200"/>
              <a:t>flap</a:t>
            </a:r>
            <a:r>
              <a:rPr lang="he-IL" sz="2200"/>
              <a:t>, </a:t>
            </a:r>
            <a:r>
              <a:rPr lang="en-US" sz="2200"/>
              <a:t>PSA</a:t>
            </a:r>
            <a:r>
              <a:rPr lang="he-IL" sz="2200"/>
              <a:t>, </a:t>
            </a:r>
            <a:r>
              <a:rPr lang="en-US" sz="2200"/>
              <a:t>AVF</a:t>
            </a:r>
            <a:r>
              <a:rPr lang="he-IL" sz="2200"/>
              <a:t>) בכ-70% מהמקרים ניתן לעקוב בלבד, אך יש צורך ברמת חשד גבוה. </a:t>
            </a:r>
          </a:p>
          <a:p>
            <a:pPr algn="r" rtl="1"/>
            <a:endParaRPr lang="en-US" sz="2200"/>
          </a:p>
          <a:p>
            <a:pPr algn="r" rtl="1"/>
            <a:r>
              <a:rPr lang="he-IL" sz="2200" u="sng"/>
              <a:t>טיפול אנדוסקולארי</a:t>
            </a:r>
            <a:r>
              <a:rPr lang="he-IL" sz="2200"/>
              <a:t> – יעיל במיוחד בעורקי האילאיק וה-</a:t>
            </a:r>
            <a:r>
              <a:rPr lang="en-US" sz="2200"/>
              <a:t>subclavian</a:t>
            </a:r>
            <a:r>
              <a:rPr lang="he-IL" sz="2200"/>
              <a:t>, ניתן לשים </a:t>
            </a:r>
            <a:r>
              <a:rPr lang="en-US" sz="2200"/>
              <a:t>covered stent</a:t>
            </a:r>
            <a:r>
              <a:rPr lang="he-IL" sz="2200"/>
              <a:t> או לעשות אמבוליזציה. </a:t>
            </a:r>
            <a:endParaRPr lang="en-US" sz="2200"/>
          </a:p>
          <a:p>
            <a:pPr algn="r" rtl="1"/>
            <a:endParaRPr lang="en-US" sz="2200"/>
          </a:p>
        </p:txBody>
      </p:sp>
    </p:spTree>
    <p:extLst>
      <p:ext uri="{BB962C8B-B14F-4D97-AF65-F5344CB8AC3E}">
        <p14:creationId xmlns:p14="http://schemas.microsoft.com/office/powerpoint/2010/main" val="3778814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58C7A-D86F-4522-1E19-558AAF5300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945C86-3352-AC4C-4D86-2F710040E4FF}"/>
              </a:ext>
            </a:extLst>
          </p:cNvPr>
          <p:cNvSpPr>
            <a:spLocks noGrp="1"/>
          </p:cNvSpPr>
          <p:nvPr>
            <p:ph type="title"/>
          </p:nvPr>
        </p:nvSpPr>
        <p:spPr/>
        <p:txBody>
          <a:bodyPr/>
          <a:lstStyle/>
          <a:p>
            <a:pPr algn="ctr" rtl="1"/>
            <a:r>
              <a:rPr lang="he-IL"/>
              <a:t>תיקון פתוח - עקרונות</a:t>
            </a:r>
            <a:endParaRPr lang="en-US"/>
          </a:p>
        </p:txBody>
      </p:sp>
      <p:sp>
        <p:nvSpPr>
          <p:cNvPr id="3" name="Content Placeholder 2">
            <a:extLst>
              <a:ext uri="{FF2B5EF4-FFF2-40B4-BE49-F238E27FC236}">
                <a16:creationId xmlns:a16="http://schemas.microsoft.com/office/drawing/2014/main" id="{E8EC5859-3FB1-B5F2-C9D3-134D5FC66A08}"/>
              </a:ext>
            </a:extLst>
          </p:cNvPr>
          <p:cNvSpPr>
            <a:spLocks noGrp="1"/>
          </p:cNvSpPr>
          <p:nvPr>
            <p:ph idx="1"/>
          </p:nvPr>
        </p:nvSpPr>
        <p:spPr/>
        <p:txBody>
          <a:bodyPr>
            <a:noAutofit/>
          </a:bodyPr>
          <a:lstStyle/>
          <a:p>
            <a:pPr algn="r" rtl="1"/>
            <a:r>
              <a:rPr lang="he-IL" sz="2200" u="sng"/>
              <a:t>תיקון פתוח</a:t>
            </a:r>
            <a:r>
              <a:rPr lang="he-IL" sz="2200"/>
              <a:t>:</a:t>
            </a:r>
            <a:endParaRPr lang="en-US" sz="2200"/>
          </a:p>
          <a:p>
            <a:pPr lvl="0" algn="r" rtl="1"/>
            <a:r>
              <a:rPr lang="he-IL" sz="2200"/>
              <a:t>השכבה - על שולחן שיקוף. </a:t>
            </a:r>
            <a:endParaRPr lang="en-US" sz="2200"/>
          </a:p>
          <a:p>
            <a:pPr lvl="0" algn="r" rtl="1"/>
            <a:r>
              <a:rPr lang="he-IL" sz="2200"/>
              <a:t>רחצה – כמה שיותר רחב, כולל ורידים אפשריים. </a:t>
            </a:r>
            <a:endParaRPr lang="en-US" sz="2200"/>
          </a:p>
          <a:p>
            <a:pPr lvl="0" algn="r" rtl="1"/>
            <a:r>
              <a:rPr lang="he-IL" sz="2200" b="1"/>
              <a:t>להשגת שליטה פרוקסימלית מהירה ניתן להשתמש בחסם עורקים</a:t>
            </a:r>
            <a:r>
              <a:rPr lang="he-IL" sz="2200"/>
              <a:t>. </a:t>
            </a:r>
            <a:endParaRPr lang="en-US" sz="2200"/>
          </a:p>
          <a:p>
            <a:pPr lvl="0" algn="r" rtl="1"/>
            <a:r>
              <a:rPr lang="he-IL" sz="2200"/>
              <a:t>חשיפה מבוצעת בחתכים אורכיים מעל ומתחת לאזור התיקון, חתכים אלו מאפשרים גם הכנסת בלון פרוקסימלית לשליטה. </a:t>
            </a:r>
            <a:endParaRPr lang="en-US" sz="2200"/>
          </a:p>
          <a:p>
            <a:pPr lvl="0" algn="r" rtl="1"/>
            <a:r>
              <a:rPr lang="he-IL" sz="2200"/>
              <a:t>מטרים של רקמות לא תקינות סביב הפציעה. </a:t>
            </a:r>
            <a:endParaRPr lang="en-US" sz="2200"/>
          </a:p>
          <a:p>
            <a:pPr lvl="0" algn="r" rtl="1"/>
            <a:r>
              <a:rPr lang="he-IL" sz="2200"/>
              <a:t>מטרים את שולי כלי הדם הפגוע. </a:t>
            </a:r>
            <a:endParaRPr lang="en-US" sz="2200"/>
          </a:p>
          <a:p>
            <a:pPr lvl="0" algn="r" rtl="1"/>
            <a:r>
              <a:rPr lang="he-IL" sz="2200"/>
              <a:t>בודקים </a:t>
            </a:r>
            <a:r>
              <a:rPr lang="en-US" sz="2200"/>
              <a:t>Inflow</a:t>
            </a:r>
            <a:r>
              <a:rPr lang="he-IL" sz="2200"/>
              <a:t> ו-</a:t>
            </a:r>
            <a:r>
              <a:rPr lang="en-US" sz="2200"/>
              <a:t>outflow </a:t>
            </a:r>
            <a:r>
              <a:rPr lang="he-IL" sz="2200"/>
              <a:t>של העורק הפגוע ומעברים פוגרטי פרוקיסמלי ודיסטלי לפני תיקון. </a:t>
            </a:r>
            <a:endParaRPr lang="en-US" sz="2200"/>
          </a:p>
          <a:p>
            <a:pPr lvl="0" algn="r" rtl="1"/>
            <a:r>
              <a:rPr lang="he-IL" sz="2200"/>
              <a:t>יש לתת הפארין מקומי אם לא ניתן לתת הפארין סיסטמי. </a:t>
            </a:r>
            <a:endParaRPr lang="en-US" sz="2200"/>
          </a:p>
          <a:p>
            <a:pPr lvl="0" algn="r" rtl="1"/>
            <a:r>
              <a:rPr lang="he-IL" sz="2200"/>
              <a:t>במידה ומצב החולה לא מאפשר ביצוע שחזור - ניתן לקשור את העורק, לעיתים ניתן גם לחזור ולבצע תיקון לאחר מכן. אם קושרים עורק מעל המרפק או הברך צריך לעקוב אחרי הגפה ובכל רושם לאיסכמיה – לחזור ולבצע רווסקולריזציה. </a:t>
            </a:r>
            <a:endParaRPr lang="en-US" sz="2200"/>
          </a:p>
          <a:p>
            <a:pPr lvl="0" algn="r" rtl="1"/>
            <a:r>
              <a:rPr lang="he-IL" sz="2200"/>
              <a:t>במידה ומצבו של החולה מאפשר – צריך לבצע רווסקולריזציה בהקדם. קיימות 3 אפשרויות:</a:t>
            </a:r>
            <a:endParaRPr lang="en-US" sz="2200"/>
          </a:p>
          <a:p>
            <a:pPr lvl="0" algn="r" rtl="1"/>
            <a:r>
              <a:rPr lang="he-IL" sz="2200"/>
              <a:t>כריתת המקטע החולה וביצוע השקה קצה לקצה </a:t>
            </a:r>
            <a:r>
              <a:rPr lang="en-US" sz="2200"/>
              <a:t>spatulated</a:t>
            </a:r>
            <a:r>
              <a:rPr lang="he-IL" sz="2200"/>
              <a:t>. </a:t>
            </a:r>
            <a:endParaRPr lang="en-US" sz="2200"/>
          </a:p>
          <a:p>
            <a:pPr lvl="0" algn="r" rtl="1"/>
            <a:r>
              <a:rPr lang="he-IL" sz="2200"/>
              <a:t>ארטריוטומיה, כריתה של מקטע העורק הפגוע, קירוב שוליים אחוריים ותיקון עם טלאי. </a:t>
            </a:r>
            <a:endParaRPr lang="en-US" sz="2200"/>
          </a:p>
          <a:p>
            <a:pPr lvl="0" algn="r" rtl="1"/>
            <a:r>
              <a:rPr lang="en-US" sz="2200"/>
              <a:t>Interposition graft </a:t>
            </a:r>
            <a:r>
              <a:rPr lang="he-IL" sz="2200"/>
              <a:t>– כל פצעי טראומה נחשבים מזוהמים והשתל המועדף הוא ורידי. התוצאות של ורידים הן </a:t>
            </a:r>
            <a:r>
              <a:rPr lang="en-US" sz="2200"/>
              <a:t>patency </a:t>
            </a:r>
            <a:r>
              <a:rPr lang="he-IL" sz="2200"/>
              <a:t>של 90% לאחר 30 יום. רוב החסימות קורות בשבוע הראשון, מה שמרמז על בעיה טכנית. התוצאות של גרפטים סינתטיים פחות טובות. ניתן לשקול שימוש במקטע גרפט סינתטי קצר ב-</a:t>
            </a:r>
            <a:r>
              <a:rPr lang="en-US" sz="2200"/>
              <a:t>subclavian</a:t>
            </a:r>
            <a:r>
              <a:rPr lang="he-IL" sz="2200"/>
              <a:t> או ב-</a:t>
            </a:r>
            <a:r>
              <a:rPr lang="en-US" sz="2200"/>
              <a:t>CFA </a:t>
            </a:r>
            <a:r>
              <a:rPr lang="he-IL" sz="2200"/>
              <a:t> בטראומה ללא זיהום (לרוב קהה) כאשר קוטר הספנה לא מתאים. </a:t>
            </a:r>
            <a:endParaRPr lang="en-US" sz="2200"/>
          </a:p>
        </p:txBody>
      </p:sp>
    </p:spTree>
    <p:extLst>
      <p:ext uri="{BB962C8B-B14F-4D97-AF65-F5344CB8AC3E}">
        <p14:creationId xmlns:p14="http://schemas.microsoft.com/office/powerpoint/2010/main" val="1082935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C4E4C-52C9-B83D-3510-067EE7872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D8F39-31C8-55BB-E791-016463767DCE}"/>
              </a:ext>
            </a:extLst>
          </p:cNvPr>
          <p:cNvSpPr>
            <a:spLocks noGrp="1"/>
          </p:cNvSpPr>
          <p:nvPr>
            <p:ph type="title"/>
          </p:nvPr>
        </p:nvSpPr>
        <p:spPr/>
        <p:txBody>
          <a:bodyPr/>
          <a:lstStyle/>
          <a:p>
            <a:pPr algn="ctr" rtl="1"/>
            <a:r>
              <a:rPr lang="he-IL"/>
              <a:t>תיקון פתוח - עקרונות</a:t>
            </a:r>
            <a:endParaRPr lang="en-US"/>
          </a:p>
        </p:txBody>
      </p:sp>
      <p:sp>
        <p:nvSpPr>
          <p:cNvPr id="3" name="Content Placeholder 2">
            <a:extLst>
              <a:ext uri="{FF2B5EF4-FFF2-40B4-BE49-F238E27FC236}">
                <a16:creationId xmlns:a16="http://schemas.microsoft.com/office/drawing/2014/main" id="{231FC30D-F3C0-5558-465C-0FDE3860282C}"/>
              </a:ext>
            </a:extLst>
          </p:cNvPr>
          <p:cNvSpPr>
            <a:spLocks noGrp="1"/>
          </p:cNvSpPr>
          <p:nvPr>
            <p:ph idx="1"/>
          </p:nvPr>
        </p:nvSpPr>
        <p:spPr/>
        <p:txBody>
          <a:bodyPr>
            <a:noAutofit/>
          </a:bodyPr>
          <a:lstStyle/>
          <a:p>
            <a:pPr algn="r" rtl="1"/>
            <a:r>
              <a:rPr lang="he-IL" sz="2200" u="sng"/>
              <a:t>תיקון פתוח</a:t>
            </a:r>
            <a:r>
              <a:rPr lang="he-IL" sz="2200"/>
              <a:t>:</a:t>
            </a:r>
            <a:endParaRPr lang="en-US" sz="2200"/>
          </a:p>
          <a:p>
            <a:pPr lvl="0" algn="r" rtl="1"/>
            <a:r>
              <a:rPr lang="he-IL" sz="2200"/>
              <a:t>השכבה - על שולחן שיקוף. </a:t>
            </a:r>
            <a:endParaRPr lang="en-US" sz="2200"/>
          </a:p>
          <a:p>
            <a:pPr lvl="0" algn="r" rtl="1"/>
            <a:r>
              <a:rPr lang="he-IL" sz="2200"/>
              <a:t>רחצה – כמה שיותר רחב, כולל ורידים אפשריים. </a:t>
            </a:r>
            <a:endParaRPr lang="en-US" sz="2200"/>
          </a:p>
          <a:p>
            <a:pPr lvl="0" algn="r" rtl="1"/>
            <a:r>
              <a:rPr lang="he-IL" sz="2200" b="1"/>
              <a:t>להשגת שליטה פרוקסימלית מהירה ניתן להשתמש בחסם עורקים</a:t>
            </a:r>
            <a:r>
              <a:rPr lang="he-IL" sz="2200"/>
              <a:t>. </a:t>
            </a:r>
            <a:endParaRPr lang="en-US" sz="2200"/>
          </a:p>
          <a:p>
            <a:pPr lvl="0" algn="r" rtl="1"/>
            <a:r>
              <a:rPr lang="he-IL" sz="2200"/>
              <a:t>חשיפה מבוצעת בחתכים אורכיים מעל ומתחת לאזור התיקון, חתכים אלו מאפשרים גם הכנסת בלון פרוקסימלית לשליטה. </a:t>
            </a:r>
            <a:endParaRPr lang="en-US" sz="2200"/>
          </a:p>
          <a:p>
            <a:pPr lvl="0" algn="r" rtl="1"/>
            <a:r>
              <a:rPr lang="he-IL" sz="2200"/>
              <a:t>מטרים של רקמות לא תקינות סביב הפציעה. </a:t>
            </a:r>
            <a:endParaRPr lang="en-US" sz="2200"/>
          </a:p>
          <a:p>
            <a:pPr lvl="0" algn="r" rtl="1"/>
            <a:r>
              <a:rPr lang="he-IL" sz="2200"/>
              <a:t>מטרים את שולי כלי הדם הפגוע. </a:t>
            </a:r>
            <a:endParaRPr lang="en-US" sz="2200"/>
          </a:p>
          <a:p>
            <a:pPr lvl="0" algn="r" rtl="1"/>
            <a:r>
              <a:rPr lang="he-IL" sz="2200"/>
              <a:t>בודקים </a:t>
            </a:r>
            <a:r>
              <a:rPr lang="en-US" sz="2200"/>
              <a:t>Inflow</a:t>
            </a:r>
            <a:r>
              <a:rPr lang="he-IL" sz="2200"/>
              <a:t> ו-</a:t>
            </a:r>
            <a:r>
              <a:rPr lang="en-US" sz="2200"/>
              <a:t>outflow </a:t>
            </a:r>
            <a:r>
              <a:rPr lang="he-IL" sz="2200"/>
              <a:t>של העורק הפגוע ומעברים פוגרטי פרוקיסמלי ודיסטלי לפני תיקון. </a:t>
            </a:r>
            <a:endParaRPr lang="en-US" sz="2200"/>
          </a:p>
          <a:p>
            <a:pPr lvl="0" algn="r" rtl="1"/>
            <a:r>
              <a:rPr lang="he-IL" sz="2200"/>
              <a:t>יש לתת הפארין מקומי אם לא ניתן לתת הפארין סיסטמי. </a:t>
            </a:r>
            <a:endParaRPr lang="en-US" sz="2200"/>
          </a:p>
        </p:txBody>
      </p:sp>
    </p:spTree>
    <p:extLst>
      <p:ext uri="{BB962C8B-B14F-4D97-AF65-F5344CB8AC3E}">
        <p14:creationId xmlns:p14="http://schemas.microsoft.com/office/powerpoint/2010/main" val="234189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6DEC2-B449-4E69-1B21-7ED0B8DFD2FC}"/>
              </a:ext>
            </a:extLst>
          </p:cNvPr>
          <p:cNvSpPr>
            <a:spLocks noGrp="1"/>
          </p:cNvSpPr>
          <p:nvPr>
            <p:ph type="title"/>
          </p:nvPr>
        </p:nvSpPr>
        <p:spPr/>
        <p:txBody>
          <a:bodyPr/>
          <a:lstStyle/>
          <a:p>
            <a:pPr algn="ctr" rtl="1"/>
            <a:r>
              <a:rPr lang="he-IL"/>
              <a:t>אנטומיה</a:t>
            </a:r>
            <a:endParaRPr lang="en-US"/>
          </a:p>
        </p:txBody>
      </p:sp>
      <p:sp>
        <p:nvSpPr>
          <p:cNvPr id="3" name="Content Placeholder 2">
            <a:extLst>
              <a:ext uri="{FF2B5EF4-FFF2-40B4-BE49-F238E27FC236}">
                <a16:creationId xmlns:a16="http://schemas.microsoft.com/office/drawing/2014/main" id="{E0AADA83-658F-9583-7E34-CD8524FA5B4C}"/>
              </a:ext>
            </a:extLst>
          </p:cNvPr>
          <p:cNvSpPr>
            <a:spLocks noGrp="1"/>
          </p:cNvSpPr>
          <p:nvPr>
            <p:ph idx="1"/>
          </p:nvPr>
        </p:nvSpPr>
        <p:spPr>
          <a:xfrm>
            <a:off x="838200" y="1582554"/>
            <a:ext cx="11083724" cy="4351338"/>
          </a:xfrm>
        </p:spPr>
        <p:txBody>
          <a:bodyPr>
            <a:normAutofit/>
          </a:bodyPr>
          <a:lstStyle/>
          <a:p>
            <a:pPr marL="0" indent="0" algn="r" rtl="1">
              <a:buNone/>
            </a:pPr>
            <a:r>
              <a:rPr lang="he-IL" sz="2200"/>
              <a:t>מחלקים את הבטן לאינטרה-</a:t>
            </a:r>
            <a:r>
              <a:rPr lang="he-IL" sz="2200" err="1"/>
              <a:t>פריטונאום</a:t>
            </a:r>
            <a:r>
              <a:rPr lang="he-IL" sz="2200"/>
              <a:t> </a:t>
            </a:r>
            <a:r>
              <a:rPr lang="he-IL" sz="2200" err="1"/>
              <a:t>ורטרו-פריטונאום</a:t>
            </a:r>
            <a:r>
              <a:rPr lang="he-IL" sz="2200"/>
              <a:t>. את </a:t>
            </a:r>
            <a:r>
              <a:rPr lang="he-IL" sz="2200" err="1"/>
              <a:t>הרטרו-פריטונאום</a:t>
            </a:r>
            <a:r>
              <a:rPr lang="he-IL" sz="2200"/>
              <a:t> מחלקים ל-4 אזורים: </a:t>
            </a:r>
            <a:endParaRPr lang="en-US" sz="2200"/>
          </a:p>
          <a:p>
            <a:pPr lvl="0" algn="r" rtl="1"/>
            <a:r>
              <a:rPr lang="en-US" sz="2200"/>
              <a:t>Zone 1 </a:t>
            </a:r>
            <a:r>
              <a:rPr lang="he-IL" sz="2200"/>
              <a:t>– </a:t>
            </a:r>
            <a:r>
              <a:rPr lang="he-IL" sz="2200" err="1"/>
              <a:t>הרטרופריטונאום</a:t>
            </a:r>
            <a:r>
              <a:rPr lang="he-IL" sz="2200"/>
              <a:t> האמצעי בין </a:t>
            </a:r>
            <a:r>
              <a:rPr lang="he-IL" sz="2200" err="1"/>
              <a:t>ההיאטוס</a:t>
            </a:r>
            <a:r>
              <a:rPr lang="he-IL" sz="2200"/>
              <a:t> </a:t>
            </a:r>
            <a:r>
              <a:rPr lang="he-IL" sz="2200" err="1"/>
              <a:t>האאורטלי</a:t>
            </a:r>
            <a:r>
              <a:rPr lang="he-IL" sz="2200"/>
              <a:t> </a:t>
            </a:r>
            <a:r>
              <a:rPr lang="he-IL" sz="2200" err="1"/>
              <a:t>לפרומנטוריום</a:t>
            </a:r>
            <a:r>
              <a:rPr lang="he-IL" sz="2200"/>
              <a:t> הסקראלי. אזור זה מתחלק ל-2:</a:t>
            </a:r>
            <a:endParaRPr lang="en-US" sz="2200"/>
          </a:p>
          <a:p>
            <a:pPr marL="531813" lvl="0" algn="r" rtl="1"/>
            <a:r>
              <a:rPr lang="he-IL" sz="2200"/>
              <a:t>סופרה-</a:t>
            </a:r>
            <a:r>
              <a:rPr lang="he-IL" sz="2200" err="1"/>
              <a:t>מזוקולי</a:t>
            </a:r>
            <a:r>
              <a:rPr lang="he-IL" sz="2200"/>
              <a:t> – האאורטה הסופרה-</a:t>
            </a:r>
            <a:r>
              <a:rPr lang="he-IL" sz="2200" err="1"/>
              <a:t>רנאלית</a:t>
            </a:r>
            <a:r>
              <a:rPr lang="he-IL" sz="2200"/>
              <a:t> וענפיה כולל הצליאק, ה-</a:t>
            </a:r>
            <a:r>
              <a:rPr lang="en-US" sz="2200"/>
              <a:t>SMA</a:t>
            </a:r>
            <a:r>
              <a:rPr lang="he-IL" sz="2200"/>
              <a:t> </a:t>
            </a:r>
            <a:r>
              <a:rPr lang="he-IL" sz="2200" err="1"/>
              <a:t>והרנאלים</a:t>
            </a:r>
            <a:r>
              <a:rPr lang="he-IL" sz="2200"/>
              <a:t>, את ה-</a:t>
            </a:r>
            <a:r>
              <a:rPr lang="en-US" sz="2200"/>
              <a:t>IVC</a:t>
            </a:r>
            <a:r>
              <a:rPr lang="he-IL" sz="2200"/>
              <a:t> עם ה-</a:t>
            </a:r>
            <a:r>
              <a:rPr lang="en-US" sz="2200"/>
              <a:t>SMV</a:t>
            </a:r>
            <a:r>
              <a:rPr lang="he-IL" sz="2200"/>
              <a:t>.</a:t>
            </a:r>
            <a:endParaRPr lang="en-US" sz="2200"/>
          </a:p>
          <a:p>
            <a:pPr marL="531813" lvl="0" algn="r" rtl="1"/>
            <a:r>
              <a:rPr lang="he-IL" sz="2200"/>
              <a:t>אינפרה-</a:t>
            </a:r>
            <a:r>
              <a:rPr lang="he-IL" sz="2200" err="1"/>
              <a:t>מזוקולי</a:t>
            </a:r>
            <a:r>
              <a:rPr lang="he-IL" sz="2200"/>
              <a:t> – האאורטה האינפרה-</a:t>
            </a:r>
            <a:r>
              <a:rPr lang="he-IL" sz="2200" err="1"/>
              <a:t>רנאלית</a:t>
            </a:r>
            <a:r>
              <a:rPr lang="he-IL" sz="2200"/>
              <a:t> וה-</a:t>
            </a:r>
            <a:r>
              <a:rPr lang="en-US" sz="2200"/>
              <a:t>IVC</a:t>
            </a:r>
            <a:r>
              <a:rPr lang="he-IL" sz="2200"/>
              <a:t>. </a:t>
            </a:r>
            <a:endParaRPr lang="en-US" sz="2200"/>
          </a:p>
          <a:p>
            <a:pPr lvl="0" algn="r" rtl="1"/>
            <a:r>
              <a:rPr lang="en-US" sz="2200"/>
              <a:t>Zone 2 </a:t>
            </a:r>
            <a:r>
              <a:rPr lang="he-IL" sz="2200"/>
              <a:t> (</a:t>
            </a:r>
            <a:r>
              <a:rPr lang="he-IL" sz="2200" err="1"/>
              <a:t>דו"צ</a:t>
            </a:r>
            <a:r>
              <a:rPr lang="he-IL" sz="2200"/>
              <a:t>) – הכליות, הכלים הכלייתיים והמרזב הפארה-קולי. </a:t>
            </a:r>
            <a:endParaRPr lang="en-US" sz="2200"/>
          </a:p>
          <a:p>
            <a:pPr lvl="0" algn="r" rtl="1"/>
            <a:r>
              <a:rPr lang="en-US" sz="2200"/>
              <a:t>Zone 3 </a:t>
            </a:r>
            <a:r>
              <a:rPr lang="he-IL" sz="2200"/>
              <a:t> – </a:t>
            </a:r>
            <a:r>
              <a:rPr lang="he-IL" sz="2200" err="1"/>
              <a:t>הרטרופריטונאום</a:t>
            </a:r>
            <a:r>
              <a:rPr lang="he-IL" sz="2200"/>
              <a:t> </a:t>
            </a:r>
            <a:r>
              <a:rPr lang="he-IL" sz="2200" err="1"/>
              <a:t>האגני</a:t>
            </a:r>
            <a:r>
              <a:rPr lang="he-IL" sz="2200"/>
              <a:t> והכלים </a:t>
            </a:r>
            <a:r>
              <a:rPr lang="he-IL" sz="2200" err="1"/>
              <a:t>האיליאקלים</a:t>
            </a:r>
            <a:r>
              <a:rPr lang="he-IL" sz="2200"/>
              <a:t>. </a:t>
            </a:r>
            <a:endParaRPr lang="en-US" sz="2200"/>
          </a:p>
          <a:p>
            <a:pPr lvl="0" algn="r" rtl="1"/>
            <a:r>
              <a:rPr lang="en-US" sz="2200"/>
              <a:t>Zone 4 </a:t>
            </a:r>
            <a:r>
              <a:rPr lang="he-IL" sz="2200"/>
              <a:t>– האזור הפרי-</a:t>
            </a:r>
            <a:r>
              <a:rPr lang="he-IL" sz="2200" err="1"/>
              <a:t>הפאטי</a:t>
            </a:r>
            <a:r>
              <a:rPr lang="he-IL" sz="2200"/>
              <a:t> עם ה-</a:t>
            </a:r>
            <a:r>
              <a:rPr lang="en-US" sz="2200"/>
              <a:t>IVC</a:t>
            </a:r>
            <a:r>
              <a:rPr lang="he-IL" sz="2200"/>
              <a:t> </a:t>
            </a:r>
            <a:r>
              <a:rPr lang="he-IL" sz="2200" err="1"/>
              <a:t>הרטרו-הפאטי</a:t>
            </a:r>
            <a:r>
              <a:rPr lang="he-IL" sz="2200"/>
              <a:t> והורידים </a:t>
            </a:r>
            <a:r>
              <a:rPr lang="he-IL" sz="2200" err="1"/>
              <a:t>ההפאטיים</a:t>
            </a:r>
            <a:r>
              <a:rPr lang="he-IL" sz="2200"/>
              <a:t>. </a:t>
            </a:r>
            <a:endParaRPr lang="en-US" sz="2200"/>
          </a:p>
          <a:p>
            <a:pPr algn="r" rtl="1"/>
            <a:endParaRPr lang="en-US" sz="2200"/>
          </a:p>
        </p:txBody>
      </p:sp>
      <p:pic>
        <p:nvPicPr>
          <p:cNvPr id="4" name="תמונה 8">
            <a:extLst>
              <a:ext uri="{FF2B5EF4-FFF2-40B4-BE49-F238E27FC236}">
                <a16:creationId xmlns:a16="http://schemas.microsoft.com/office/drawing/2014/main" id="{FCD7DDE1-28C7-244C-C4A0-298D8AAC63C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9694" t="12462" r="35997" b="11469"/>
          <a:stretch/>
        </p:blipFill>
        <p:spPr bwMode="auto">
          <a:xfrm>
            <a:off x="150471" y="3429000"/>
            <a:ext cx="2616835" cy="32639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70662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A3F0F-9C0E-AC73-A425-FE17C0DD89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6BDC00-6344-B234-C7EB-BB0D8107D4C7}"/>
              </a:ext>
            </a:extLst>
          </p:cNvPr>
          <p:cNvSpPr>
            <a:spLocks noGrp="1"/>
          </p:cNvSpPr>
          <p:nvPr>
            <p:ph type="title"/>
          </p:nvPr>
        </p:nvSpPr>
        <p:spPr/>
        <p:txBody>
          <a:bodyPr/>
          <a:lstStyle/>
          <a:p>
            <a:pPr algn="ctr" rtl="1"/>
            <a:r>
              <a:rPr lang="he-IL"/>
              <a:t>תיקון פתוח - עקרונות</a:t>
            </a:r>
            <a:endParaRPr lang="en-US"/>
          </a:p>
        </p:txBody>
      </p:sp>
      <p:sp>
        <p:nvSpPr>
          <p:cNvPr id="3" name="Content Placeholder 2">
            <a:extLst>
              <a:ext uri="{FF2B5EF4-FFF2-40B4-BE49-F238E27FC236}">
                <a16:creationId xmlns:a16="http://schemas.microsoft.com/office/drawing/2014/main" id="{E163BB26-C315-07C0-1071-2706E9984603}"/>
              </a:ext>
            </a:extLst>
          </p:cNvPr>
          <p:cNvSpPr>
            <a:spLocks noGrp="1"/>
          </p:cNvSpPr>
          <p:nvPr>
            <p:ph idx="1"/>
          </p:nvPr>
        </p:nvSpPr>
        <p:spPr/>
        <p:txBody>
          <a:bodyPr>
            <a:normAutofit/>
          </a:bodyPr>
          <a:lstStyle/>
          <a:p>
            <a:pPr lvl="0" algn="r" rtl="1"/>
            <a:r>
              <a:rPr lang="he-IL" sz="2200"/>
              <a:t>במידה ומצב החולה לא מאפשר ביצוע שחזור - ניתן לקשור את העורק, לעיתים ניתן גם לחזור ולבצע תיקון לאחר מכן. אם קושרים עורק מעל המרפק או הברך צריך לעקוב אחרי הגפה ובכל רושם לאיסכמיה – לחזור ולבצע רווסקולריזציה. </a:t>
            </a:r>
            <a:endParaRPr lang="en-US" sz="2200"/>
          </a:p>
          <a:p>
            <a:pPr lvl="0" algn="r" rtl="1"/>
            <a:r>
              <a:rPr lang="he-IL" sz="2200"/>
              <a:t>במידה ומצבו של החולה מאפשר – צריך לבצע רווסקולריזציה בהקדם. קיימות 3 אפשרויות:</a:t>
            </a:r>
            <a:endParaRPr lang="en-US" sz="2200"/>
          </a:p>
          <a:p>
            <a:pPr lvl="0" algn="r" rtl="1"/>
            <a:r>
              <a:rPr lang="he-IL" sz="2200"/>
              <a:t>כריתת המקטע החולה וביצוע השקה קצה לקצה </a:t>
            </a:r>
            <a:r>
              <a:rPr lang="en-US" sz="2200"/>
              <a:t>spatulated</a:t>
            </a:r>
            <a:r>
              <a:rPr lang="he-IL" sz="2200"/>
              <a:t>. </a:t>
            </a:r>
            <a:endParaRPr lang="en-US" sz="2200"/>
          </a:p>
          <a:p>
            <a:pPr lvl="0" algn="r" rtl="1"/>
            <a:r>
              <a:rPr lang="he-IL" sz="2200"/>
              <a:t>ארטריוטומיה, כריתה של מקטע העורק הפגוע, קירוב שוליים אחוריים ותיקון עם טלאי. </a:t>
            </a:r>
            <a:endParaRPr lang="en-US" sz="2200"/>
          </a:p>
          <a:p>
            <a:pPr lvl="0" algn="r" rtl="1"/>
            <a:r>
              <a:rPr lang="en-US" sz="2200"/>
              <a:t>Interposition graft </a:t>
            </a:r>
            <a:r>
              <a:rPr lang="he-IL" sz="2200"/>
              <a:t>– כל פצעי טראומה נחשבים מזוהמים והשתל המועדף הוא ורידי. התוצאות של ורידים הן </a:t>
            </a:r>
            <a:r>
              <a:rPr lang="en-US" sz="2200"/>
              <a:t>patency </a:t>
            </a:r>
            <a:r>
              <a:rPr lang="he-IL" sz="2200"/>
              <a:t>של 90% לאחר 30 יום. רוב החסימות קורות בשבוע הראשון, מה שמרמז על בעיה טכנית. התוצאות של גרפטים סינתטיים פחות טובות. ניתן לשקול שימוש במקטע גרפט סינתטי קצר ב-</a:t>
            </a:r>
            <a:r>
              <a:rPr lang="en-US" sz="2200"/>
              <a:t>subclavian</a:t>
            </a:r>
            <a:r>
              <a:rPr lang="he-IL" sz="2200"/>
              <a:t> או ב-</a:t>
            </a:r>
            <a:r>
              <a:rPr lang="en-US" sz="2200"/>
              <a:t>CFA </a:t>
            </a:r>
            <a:r>
              <a:rPr lang="he-IL" sz="2200"/>
              <a:t> בטראומה ללא זיהום (לרוב קהה) כאשר קוטר הספנה לא מתאים. </a:t>
            </a:r>
            <a:endParaRPr lang="en-US" sz="2200"/>
          </a:p>
        </p:txBody>
      </p:sp>
    </p:spTree>
    <p:extLst>
      <p:ext uri="{BB962C8B-B14F-4D97-AF65-F5344CB8AC3E}">
        <p14:creationId xmlns:p14="http://schemas.microsoft.com/office/powerpoint/2010/main" val="3617596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95A3E-3C48-73CF-9D3E-EE336514B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0EB92-EDBE-65B6-5536-F1F4CB5E75A6}"/>
              </a:ext>
            </a:extLst>
          </p:cNvPr>
          <p:cNvSpPr>
            <a:spLocks noGrp="1"/>
          </p:cNvSpPr>
          <p:nvPr>
            <p:ph type="title"/>
          </p:nvPr>
        </p:nvSpPr>
        <p:spPr/>
        <p:txBody>
          <a:bodyPr/>
          <a:lstStyle/>
          <a:p>
            <a:pPr algn="ctr" rtl="1"/>
            <a:r>
              <a:rPr lang="he-IL"/>
              <a:t>תיקון ניתוחי - דגשים</a:t>
            </a:r>
            <a:endParaRPr lang="en-US"/>
          </a:p>
        </p:txBody>
      </p:sp>
      <p:sp>
        <p:nvSpPr>
          <p:cNvPr id="3" name="Content Placeholder 2">
            <a:extLst>
              <a:ext uri="{FF2B5EF4-FFF2-40B4-BE49-F238E27FC236}">
                <a16:creationId xmlns:a16="http://schemas.microsoft.com/office/drawing/2014/main" id="{5B9A06E1-6441-BBD9-A416-4EFD7FD639CE}"/>
              </a:ext>
            </a:extLst>
          </p:cNvPr>
          <p:cNvSpPr>
            <a:spLocks noGrp="1"/>
          </p:cNvSpPr>
          <p:nvPr>
            <p:ph idx="1"/>
          </p:nvPr>
        </p:nvSpPr>
        <p:spPr/>
        <p:txBody>
          <a:bodyPr>
            <a:normAutofit/>
          </a:bodyPr>
          <a:lstStyle/>
          <a:p>
            <a:pPr marL="0" indent="0" algn="r" rtl="1">
              <a:buNone/>
            </a:pPr>
            <a:r>
              <a:rPr lang="he-IL" sz="2200" u="sng"/>
              <a:t>שאנט זמני</a:t>
            </a:r>
            <a:r>
              <a:rPr lang="he-IL" sz="2200"/>
              <a:t> – אינדיקציות:</a:t>
            </a:r>
            <a:endParaRPr lang="en-US" sz="2200"/>
          </a:p>
          <a:p>
            <a:pPr lvl="0" algn="r" rtl="1"/>
            <a:r>
              <a:rPr lang="he-IL" sz="2200"/>
              <a:t>מאפשר להשלים תיקון אורתופדי – לרוב השאנט הושאר למשך 1-3 שעות, עם </a:t>
            </a:r>
            <a:r>
              <a:rPr lang="en-US" sz="2200"/>
              <a:t>Patency</a:t>
            </a:r>
            <a:r>
              <a:rPr lang="he-IL" sz="2200"/>
              <a:t> של 100% ללא מתן הפארין סיסטמי.</a:t>
            </a:r>
            <a:endParaRPr lang="en-US" sz="2200"/>
          </a:p>
          <a:p>
            <a:pPr lvl="0" algn="r" rtl="1"/>
            <a:r>
              <a:rPr lang="he-IL" sz="2200"/>
              <a:t>מאפשר לייצב את החולה ולבצע </a:t>
            </a:r>
            <a:r>
              <a:rPr lang="en-US" sz="2200"/>
              <a:t>damage control </a:t>
            </a:r>
            <a:r>
              <a:rPr lang="he-IL" sz="2200"/>
              <a:t> עד שניתן לבצע רווסקולריזציה - השאנטים לרוב מושארים זמן רב יותר (12-24 שעות), אך ה-</a:t>
            </a:r>
            <a:r>
              <a:rPr lang="en-US" sz="2200"/>
              <a:t>patency </a:t>
            </a:r>
            <a:r>
              <a:rPr lang="he-IL" sz="2200"/>
              <a:t>נותר קרוב ל-100%. </a:t>
            </a:r>
            <a:endParaRPr lang="en-US" sz="2200"/>
          </a:p>
          <a:p>
            <a:pPr lvl="0" algn="r" rtl="1"/>
            <a:r>
              <a:rPr lang="he-IL" sz="2200"/>
              <a:t>שאנטים בעורקי האמה והשוק –  לא שכיח, ויש להם </a:t>
            </a:r>
            <a:r>
              <a:rPr lang="en-US" sz="2200"/>
              <a:t>patency</a:t>
            </a:r>
            <a:r>
              <a:rPr lang="he-IL" sz="2200"/>
              <a:t> של כ-12%. </a:t>
            </a:r>
            <a:endParaRPr lang="en-US" sz="2200"/>
          </a:p>
          <a:p>
            <a:pPr lvl="0" algn="r" rtl="1"/>
            <a:r>
              <a:rPr lang="he-IL" sz="2200"/>
              <a:t>שאנטים במערכת הורידית - מחזיקים היטב, עם</a:t>
            </a:r>
            <a:r>
              <a:rPr lang="en-US" sz="2200"/>
              <a:t>patency  </a:t>
            </a:r>
            <a:r>
              <a:rPr lang="he-IL" sz="2200"/>
              <a:t>של 90%.  </a:t>
            </a:r>
          </a:p>
          <a:p>
            <a:pPr marL="0" lvl="0" indent="0" algn="r" rtl="1">
              <a:buNone/>
            </a:pPr>
            <a:endParaRPr lang="en-US" sz="2200"/>
          </a:p>
          <a:p>
            <a:pPr marL="0" indent="0" algn="r" rtl="1">
              <a:buNone/>
            </a:pPr>
            <a:r>
              <a:rPr lang="he-IL" sz="2200" u="sng"/>
              <a:t>תיקון מול קשירה של ורידים</a:t>
            </a:r>
            <a:r>
              <a:rPr lang="he-IL" sz="2200"/>
              <a:t> – ההחלטה על תיקון תלויה במצב החולה, אם מצבו מאפשר זאת – שווה לנסות לתקן. אם לא – ניתן לקשור את הוריד. </a:t>
            </a:r>
            <a:endParaRPr lang="en-US" sz="2200"/>
          </a:p>
          <a:p>
            <a:pPr algn="r" rtl="1"/>
            <a:endParaRPr lang="en-US" sz="2200"/>
          </a:p>
        </p:txBody>
      </p:sp>
    </p:spTree>
    <p:extLst>
      <p:ext uri="{BB962C8B-B14F-4D97-AF65-F5344CB8AC3E}">
        <p14:creationId xmlns:p14="http://schemas.microsoft.com/office/powerpoint/2010/main" val="7859182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2A4D3-0FC9-DB60-8369-B8D86213C4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FFC3C2-FC57-84A5-CFD2-2E35BAA35B1F}"/>
              </a:ext>
            </a:extLst>
          </p:cNvPr>
          <p:cNvSpPr>
            <a:spLocks noGrp="1"/>
          </p:cNvSpPr>
          <p:nvPr>
            <p:ph type="title"/>
          </p:nvPr>
        </p:nvSpPr>
        <p:spPr/>
        <p:txBody>
          <a:bodyPr/>
          <a:lstStyle/>
          <a:p>
            <a:pPr algn="ctr" rtl="1"/>
            <a:r>
              <a:rPr lang="he-IL"/>
              <a:t>טראוהמ לעורקי היד</a:t>
            </a:r>
            <a:endParaRPr lang="en-US"/>
          </a:p>
        </p:txBody>
      </p:sp>
      <p:sp>
        <p:nvSpPr>
          <p:cNvPr id="3" name="Content Placeholder 2">
            <a:extLst>
              <a:ext uri="{FF2B5EF4-FFF2-40B4-BE49-F238E27FC236}">
                <a16:creationId xmlns:a16="http://schemas.microsoft.com/office/drawing/2014/main" id="{CDDD8D09-50F5-CAF8-0597-B7B21C40F21C}"/>
              </a:ext>
            </a:extLst>
          </p:cNvPr>
          <p:cNvSpPr>
            <a:spLocks noGrp="1"/>
          </p:cNvSpPr>
          <p:nvPr>
            <p:ph idx="1"/>
          </p:nvPr>
        </p:nvSpPr>
        <p:spPr/>
        <p:txBody>
          <a:bodyPr>
            <a:normAutofit/>
          </a:bodyPr>
          <a:lstStyle/>
          <a:p>
            <a:pPr algn="r" rtl="1"/>
            <a:r>
              <a:rPr lang="he-IL" sz="2200" u="sng"/>
              <a:t>עורק אקסילארי</a:t>
            </a:r>
            <a:r>
              <a:rPr lang="he-IL" sz="2200"/>
              <a:t> – רק ב-66% מהחולים עם פגיעה בעורק אקסילארי נראה שינוי בדופק. רוב הפגיעות בעורק מטופלות בתיקון ראשוני או עם </a:t>
            </a:r>
            <a:r>
              <a:rPr lang="en-US" sz="2200"/>
              <a:t>interposition graft</a:t>
            </a:r>
            <a:r>
              <a:rPr lang="he-IL" sz="2200"/>
              <a:t>, או באמצעות סטנטגרפט. </a:t>
            </a:r>
          </a:p>
          <a:p>
            <a:pPr algn="r" rtl="1"/>
            <a:endParaRPr lang="en-US" sz="2200"/>
          </a:p>
          <a:p>
            <a:pPr algn="r" rtl="1"/>
            <a:r>
              <a:rPr lang="he-IL" sz="2200" u="sng"/>
              <a:t>עורק ברכיאלי</a:t>
            </a:r>
            <a:r>
              <a:rPr lang="he-IL" sz="2200"/>
              <a:t> – ב-75% מהחולים לא יהיה דופק. הפגיעה לרוב קשורה בשבר של ההומרוס ופריקה של המרפק (במיוחד בילדים). מתקנים בכחצי מהמקרים עם אנסטמוזה קצה לקצה וביתר המקרים עם </a:t>
            </a:r>
            <a:r>
              <a:rPr lang="en-US" sz="2200"/>
              <a:t>interposition graft</a:t>
            </a:r>
            <a:r>
              <a:rPr lang="he-IL" sz="2200"/>
              <a:t>. </a:t>
            </a:r>
          </a:p>
          <a:p>
            <a:pPr algn="r" rtl="1"/>
            <a:endParaRPr lang="en-US" sz="2200"/>
          </a:p>
          <a:p>
            <a:pPr algn="r" rtl="1"/>
            <a:r>
              <a:rPr lang="he-IL" sz="2200" u="sng"/>
              <a:t>עורקים רדיאלי ואולנארי</a:t>
            </a:r>
            <a:r>
              <a:rPr lang="he-IL" sz="2200"/>
              <a:t> – בכ-80% מהמקרים לא יהיה דופק, כאשר חלק מההערכה כולל מבחן אלן. אם רק אחד העורקים נפגע ומבחן אלן תקין, ניתן לקשור את העורק השני. אם מבחן אלן לא תקין, צריך יהיה לתקן את העורק. אם שני העורקים נפגעו – נתקן את האולנאר. </a:t>
            </a:r>
            <a:endParaRPr lang="en-US" sz="2200"/>
          </a:p>
          <a:p>
            <a:pPr algn="r" rtl="1"/>
            <a:endParaRPr lang="en-US" sz="2200"/>
          </a:p>
        </p:txBody>
      </p:sp>
    </p:spTree>
    <p:extLst>
      <p:ext uri="{BB962C8B-B14F-4D97-AF65-F5344CB8AC3E}">
        <p14:creationId xmlns:p14="http://schemas.microsoft.com/office/powerpoint/2010/main" val="3906834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B58C0-A719-56A9-6C99-9C6F43DAC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4E00E-020C-0A8E-DD8C-881944D6C9C8}"/>
              </a:ext>
            </a:extLst>
          </p:cNvPr>
          <p:cNvSpPr>
            <a:spLocks noGrp="1"/>
          </p:cNvSpPr>
          <p:nvPr>
            <p:ph type="title"/>
          </p:nvPr>
        </p:nvSpPr>
        <p:spPr/>
        <p:txBody>
          <a:bodyPr/>
          <a:lstStyle/>
          <a:p>
            <a:pPr algn="ctr" rtl="1"/>
            <a:r>
              <a:rPr lang="he-IL"/>
              <a:t>טראומה לעורקי הרגליים</a:t>
            </a:r>
            <a:endParaRPr lang="en-US"/>
          </a:p>
        </p:txBody>
      </p:sp>
      <p:sp>
        <p:nvSpPr>
          <p:cNvPr id="3" name="Content Placeholder 2">
            <a:extLst>
              <a:ext uri="{FF2B5EF4-FFF2-40B4-BE49-F238E27FC236}">
                <a16:creationId xmlns:a16="http://schemas.microsoft.com/office/drawing/2014/main" id="{94DA2008-521B-6B40-8B0E-B6E11EB21ADC}"/>
              </a:ext>
            </a:extLst>
          </p:cNvPr>
          <p:cNvSpPr>
            <a:spLocks noGrp="1"/>
          </p:cNvSpPr>
          <p:nvPr>
            <p:ph idx="1"/>
          </p:nvPr>
        </p:nvSpPr>
        <p:spPr/>
        <p:txBody>
          <a:bodyPr>
            <a:normAutofit fontScale="70000" lnSpcReduction="20000"/>
          </a:bodyPr>
          <a:lstStyle/>
          <a:p>
            <a:pPr algn="r" rtl="1"/>
            <a:r>
              <a:rPr lang="he-IL" u="sng"/>
              <a:t>עורק פמוראלי</a:t>
            </a:r>
            <a:r>
              <a:rPr lang="he-IL"/>
              <a:t> – רגל שנראית איסכמית או עם חסר בדופק מופיעה בכ-90% מהפגיעות העורקיות. צריך לחשוד בפגיעה ב-</a:t>
            </a:r>
            <a:r>
              <a:rPr lang="en-US"/>
              <a:t>DFA</a:t>
            </a:r>
            <a:r>
              <a:rPr lang="he-IL"/>
              <a:t> גם אם אין פגיעה בפרפוזיה דיסטאלית, אך אם יש למשל המטומה מתרחבת בירך יש לחשוד ולבצע הדמיה. ניתן לקשור את ה-</a:t>
            </a:r>
            <a:r>
              <a:rPr lang="en-US"/>
              <a:t>DFA</a:t>
            </a:r>
            <a:r>
              <a:rPr lang="he-IL"/>
              <a:t> בחולה לא יציב, אך אם החולה יוכל לסבול זאת – כדאי להתעקש ולתקן את העורק. התיקון של ה-</a:t>
            </a:r>
            <a:r>
              <a:rPr lang="en-US"/>
              <a:t>CFA</a:t>
            </a:r>
            <a:r>
              <a:rPr lang="he-IL"/>
              <a:t> יהיה עם </a:t>
            </a:r>
            <a:r>
              <a:rPr lang="en-US"/>
              <a:t>Interposition graft</a:t>
            </a:r>
            <a:r>
              <a:rPr lang="he-IL"/>
              <a:t> קצר או עם טלאי ורידי, את ה-</a:t>
            </a:r>
            <a:r>
              <a:rPr lang="en-US"/>
              <a:t>SFA</a:t>
            </a:r>
            <a:r>
              <a:rPr lang="he-IL"/>
              <a:t> ניתן לתקן עם </a:t>
            </a:r>
            <a:r>
              <a:rPr lang="en-US"/>
              <a:t>interposition graft</a:t>
            </a:r>
            <a:r>
              <a:rPr lang="he-IL"/>
              <a:t> או אם התנאים מאפשרים – בהשקה קצה לקצה. </a:t>
            </a:r>
          </a:p>
          <a:p>
            <a:pPr algn="r" rtl="1"/>
            <a:r>
              <a:rPr lang="he-IL"/>
              <a:t>  </a:t>
            </a:r>
            <a:endParaRPr lang="en-US"/>
          </a:p>
          <a:p>
            <a:pPr algn="r" rtl="1"/>
            <a:r>
              <a:rPr lang="he-IL" u="sng"/>
              <a:t>עורק פופליטאלי</a:t>
            </a:r>
            <a:r>
              <a:rPr lang="he-IL"/>
              <a:t> – דפקים מוחלשים או לא נמושים נוכחים בכמעט כל החולים. יש לחשוד בפציעה זו בכל שבר בחלק העליון של עצמות הטיביאה או הפיבולה או בפריקה אחורי של הברך. החשיפה הניתוחית היא בדרך כלל מדיאלית גם מעל וגם מתחת לברך, מה שמאפשר שליטה דיסטאלית ופרוקסימלית. התיקון הוא בדרך כלל </a:t>
            </a:r>
            <a:r>
              <a:rPr lang="en-US"/>
              <a:t>interposition graft</a:t>
            </a:r>
            <a:r>
              <a:rPr lang="he-IL"/>
              <a:t> ולא תיקון ראשוני. פגיעה ב-</a:t>
            </a:r>
            <a:r>
              <a:rPr lang="en-US"/>
              <a:t>POP</a:t>
            </a:r>
            <a:r>
              <a:rPr lang="he-IL"/>
              <a:t>, בעיקר קהה, היא הקשורה ביותר לקטיעה, ועל כן חשוב לבצע שחזור וסקולארי בהקדם. </a:t>
            </a:r>
          </a:p>
          <a:p>
            <a:pPr marL="0" indent="0" algn="r" rtl="1">
              <a:buNone/>
            </a:pPr>
            <a:endParaRPr lang="en-US"/>
          </a:p>
          <a:p>
            <a:pPr algn="r" rtl="1"/>
            <a:r>
              <a:rPr lang="he-IL" u="sng"/>
              <a:t>עורקים טיביאליים</a:t>
            </a:r>
            <a:r>
              <a:rPr lang="he-IL"/>
              <a:t> – רוב החולים עם פגיעה טיביאלית מתייצגים עם שינוי בדפקים, ואם נפגעו מספר עורקים – גם שינויים איסכמיים. יש לחשוד בכך בפגיעות בטיביאה. פגיעה בעורק אחד לא מצריכה תיקון, אך אם נפגעים מספר עורקים צריך לשחזר לפחות אחד, לרוב עם </a:t>
            </a:r>
            <a:r>
              <a:rPr lang="en-US"/>
              <a:t>interposition graft</a:t>
            </a:r>
            <a:r>
              <a:rPr lang="he-IL"/>
              <a:t>. </a:t>
            </a:r>
            <a:endParaRPr lang="en-US"/>
          </a:p>
          <a:p>
            <a:pPr algn="r" rtl="1"/>
            <a:endParaRPr lang="en-US"/>
          </a:p>
        </p:txBody>
      </p:sp>
    </p:spTree>
    <p:extLst>
      <p:ext uri="{BB962C8B-B14F-4D97-AF65-F5344CB8AC3E}">
        <p14:creationId xmlns:p14="http://schemas.microsoft.com/office/powerpoint/2010/main" val="833540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C61A0-73D9-EA66-3157-118BC6AD8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1734DE-19A9-81AF-3452-771391CEDC15}"/>
              </a:ext>
            </a:extLst>
          </p:cNvPr>
          <p:cNvSpPr>
            <a:spLocks noGrp="1"/>
          </p:cNvSpPr>
          <p:nvPr>
            <p:ph type="title"/>
          </p:nvPr>
        </p:nvSpPr>
        <p:spPr/>
        <p:txBody>
          <a:bodyPr/>
          <a:lstStyle/>
          <a:p>
            <a:pPr algn="ctr" rtl="1"/>
            <a:r>
              <a:rPr lang="he-IL"/>
              <a:t>תסמונת מדור</a:t>
            </a:r>
            <a:endParaRPr lang="en-US"/>
          </a:p>
        </p:txBody>
      </p:sp>
      <p:sp>
        <p:nvSpPr>
          <p:cNvPr id="3" name="Content Placeholder 2">
            <a:extLst>
              <a:ext uri="{FF2B5EF4-FFF2-40B4-BE49-F238E27FC236}">
                <a16:creationId xmlns:a16="http://schemas.microsoft.com/office/drawing/2014/main" id="{A4688BFD-FD30-E3EA-FD1A-745EEFD2C69E}"/>
              </a:ext>
            </a:extLst>
          </p:cNvPr>
          <p:cNvSpPr>
            <a:spLocks noGrp="1"/>
          </p:cNvSpPr>
          <p:nvPr>
            <p:ph idx="1"/>
          </p:nvPr>
        </p:nvSpPr>
        <p:spPr/>
        <p:txBody>
          <a:bodyPr>
            <a:normAutofit/>
          </a:bodyPr>
          <a:lstStyle/>
          <a:p>
            <a:pPr algn="r" rtl="1"/>
            <a:r>
              <a:rPr lang="he-IL" sz="2200"/>
              <a:t> ביצוע פאציוטומיה לאחר שחזור וסקולארי עקב טראומה קשור בהפחתה בקטיעות ויש לשקול אותו בכל שחזור. יהיה לה ייתרון ככל שזמן האיסכמיה ממושך יותר. יש לשקול פציוטומיה בירך או בחלק פרוקסימלי של הזרוע, במיוחד אם יש חסימה של הוריד הפרוקסימלי ולא משחזרים את הזרימה הדיסטאלית. </a:t>
            </a:r>
          </a:p>
          <a:p>
            <a:pPr marL="0" indent="0" algn="r" rtl="1">
              <a:buNone/>
            </a:pPr>
            <a:endParaRPr lang="en-US" sz="2200"/>
          </a:p>
          <a:p>
            <a:pPr lvl="0" algn="r" rtl="1"/>
            <a:r>
              <a:rPr lang="he-IL" sz="2200"/>
              <a:t>בגפיים תחתונות - פקטורים המנבאים צורך בפציוטומיה ברגליים: נוכחות שבר או פריקה, פגיעה במספר עורקים או פגיעה בוריד או עצב בנוסף.</a:t>
            </a:r>
          </a:p>
          <a:p>
            <a:pPr marL="0" lvl="0" indent="0" algn="r" rtl="1">
              <a:buNone/>
            </a:pPr>
            <a:endParaRPr lang="en-US" sz="2200"/>
          </a:p>
          <a:p>
            <a:pPr lvl="0" algn="r" rtl="1"/>
            <a:r>
              <a:rPr lang="he-IL" sz="2200"/>
              <a:t>בגפיים עליונות - תסמונת מדור נובעת לרבות מפגיעות פרוקסימלית למרפק, לרוב בעורק הברכיאלי (כ-20%). פקטורים המנבאים צורך בפציוטומיה בידיים: שבר או פגיעה במספר עורקים, אך פגיעה בוריד או עצב לא קשורים בפיתוח תסמונת מדור.</a:t>
            </a:r>
            <a:endParaRPr lang="en-US" sz="2200"/>
          </a:p>
          <a:p>
            <a:pPr algn="r" rtl="1"/>
            <a:endParaRPr lang="en-US" sz="2200"/>
          </a:p>
        </p:txBody>
      </p:sp>
    </p:spTree>
    <p:extLst>
      <p:ext uri="{BB962C8B-B14F-4D97-AF65-F5344CB8AC3E}">
        <p14:creationId xmlns:p14="http://schemas.microsoft.com/office/powerpoint/2010/main" val="31738048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CC4CA-6261-4902-7593-23DBA1864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CB9DE-C33B-0A5B-0494-E4962D85DE04}"/>
              </a:ext>
            </a:extLst>
          </p:cNvPr>
          <p:cNvSpPr>
            <a:spLocks noGrp="1"/>
          </p:cNvSpPr>
          <p:nvPr>
            <p:ph type="title"/>
          </p:nvPr>
        </p:nvSpPr>
        <p:spPr/>
        <p:txBody>
          <a:bodyPr/>
          <a:lstStyle/>
          <a:p>
            <a:pPr algn="r" rtl="1"/>
            <a:r>
              <a:rPr lang="he-IL"/>
              <a:t>פגיעה וסקולארית עם </a:t>
            </a:r>
            <a:r>
              <a:rPr lang="en-US"/>
              <a:t>Mangaled extremity</a:t>
            </a:r>
          </a:p>
        </p:txBody>
      </p:sp>
      <p:sp>
        <p:nvSpPr>
          <p:cNvPr id="3" name="Content Placeholder 2">
            <a:extLst>
              <a:ext uri="{FF2B5EF4-FFF2-40B4-BE49-F238E27FC236}">
                <a16:creationId xmlns:a16="http://schemas.microsoft.com/office/drawing/2014/main" id="{A488058A-2920-E0F5-45DF-67C01578C4C7}"/>
              </a:ext>
            </a:extLst>
          </p:cNvPr>
          <p:cNvSpPr>
            <a:spLocks noGrp="1"/>
          </p:cNvSpPr>
          <p:nvPr>
            <p:ph idx="1"/>
          </p:nvPr>
        </p:nvSpPr>
        <p:spPr>
          <a:xfrm>
            <a:off x="4534678" y="1825625"/>
            <a:ext cx="6819122" cy="4351338"/>
          </a:xfrm>
        </p:spPr>
        <p:txBody>
          <a:bodyPr>
            <a:normAutofit lnSpcReduction="10000"/>
          </a:bodyPr>
          <a:lstStyle/>
          <a:p>
            <a:pPr algn="r" rtl="1"/>
            <a:r>
              <a:rPr lang="he-IL" sz="2200"/>
              <a:t>פגיעות עם טראומה חמורה או פגיעה במספר רקמות (עור, שריר, עצב ועצם) יכולה להתייצג עם פגיעה בעורק אחד או יותר, וצריך להחליט אם לעשות </a:t>
            </a:r>
            <a:r>
              <a:rPr lang="en-US" sz="2200"/>
              <a:t>primary amputation</a:t>
            </a:r>
            <a:r>
              <a:rPr lang="he-IL" sz="2200"/>
              <a:t> או לנסות להציל את הגפה לפי ה-</a:t>
            </a:r>
            <a:r>
              <a:rPr lang="en-US" sz="2200"/>
              <a:t>MESS score</a:t>
            </a:r>
            <a:r>
              <a:rPr lang="he-IL" sz="2200"/>
              <a:t>. </a:t>
            </a:r>
          </a:p>
          <a:p>
            <a:pPr algn="r" rtl="1"/>
            <a:endParaRPr lang="en-US" sz="2200"/>
          </a:p>
          <a:p>
            <a:pPr algn="r" rtl="1"/>
            <a:r>
              <a:rPr lang="he-IL" sz="2200"/>
              <a:t>בניקוד של 7 או יותר מומלץ על קטיעה ראשונית. </a:t>
            </a:r>
          </a:p>
          <a:p>
            <a:pPr algn="r" rtl="1"/>
            <a:endParaRPr lang="en-US" sz="2200"/>
          </a:p>
          <a:p>
            <a:pPr algn="r" rtl="1"/>
            <a:r>
              <a:rPr lang="he-IL" sz="2200"/>
              <a:t>איסכמיה היא פקטור ב-</a:t>
            </a:r>
            <a:r>
              <a:rPr lang="en-US" sz="2200"/>
              <a:t>MESS</a:t>
            </a:r>
            <a:r>
              <a:rPr lang="he-IL" sz="2200"/>
              <a:t>, אולם לפגיעה בעצם או ברקמה רכה יש משמעות ניכרת יותר. </a:t>
            </a:r>
          </a:p>
          <a:p>
            <a:pPr algn="r" rtl="1"/>
            <a:endParaRPr lang="he-IL" sz="2200"/>
          </a:p>
          <a:p>
            <a:pPr algn="r" rtl="1"/>
            <a:r>
              <a:rPr lang="he-IL" sz="2200"/>
              <a:t>בחולים עם פגיעות מרובות ניתן להשתמש בשאנט כדי לייצב את החולה ולאפשר ייצוב אורתופדי של השבר ובהמשך לעשות טיפול וסקולארי דפניטיבי. </a:t>
            </a:r>
            <a:endParaRPr lang="en-US" sz="2200"/>
          </a:p>
        </p:txBody>
      </p:sp>
      <p:pic>
        <p:nvPicPr>
          <p:cNvPr id="4" name="תמונה 9" descr="Table 12-4 from Survivability 436 Plantar Sensation 437 Decision-Making  Protocols and Limb Salvage Scores 437 Concomitant Foot and Ankle Injuries  441 The Mangled Foot 441 Smoking 442 Patient Characterization | Semantic  Scholar">
            <a:extLst>
              <a:ext uri="{FF2B5EF4-FFF2-40B4-BE49-F238E27FC236}">
                <a16:creationId xmlns:a16="http://schemas.microsoft.com/office/drawing/2014/main" id="{799CCC8B-D549-D7A0-02FF-B0D373B0BA0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1040" y="1825625"/>
            <a:ext cx="3748310" cy="4201873"/>
          </a:xfrm>
          <a:prstGeom prst="rect">
            <a:avLst/>
          </a:prstGeom>
          <a:noFill/>
          <a:ln>
            <a:noFill/>
          </a:ln>
        </p:spPr>
      </p:pic>
    </p:spTree>
    <p:extLst>
      <p:ext uri="{BB962C8B-B14F-4D97-AF65-F5344CB8AC3E}">
        <p14:creationId xmlns:p14="http://schemas.microsoft.com/office/powerpoint/2010/main" val="43551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91C3F-0D0F-D884-62C0-7CE748433F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44F16-A17B-309A-6995-411C73CE693B}"/>
              </a:ext>
            </a:extLst>
          </p:cNvPr>
          <p:cNvSpPr>
            <a:spLocks noGrp="1"/>
          </p:cNvSpPr>
          <p:nvPr>
            <p:ph type="title"/>
          </p:nvPr>
        </p:nvSpPr>
        <p:spPr/>
        <p:txBody>
          <a:bodyPr/>
          <a:lstStyle/>
          <a:p>
            <a:pPr algn="ctr" rtl="1"/>
            <a:r>
              <a:rPr lang="he-IL"/>
              <a:t>מנגנוני טראומה בטנית קהה</a:t>
            </a:r>
            <a:endParaRPr lang="en-US"/>
          </a:p>
        </p:txBody>
      </p:sp>
      <p:sp>
        <p:nvSpPr>
          <p:cNvPr id="3" name="Content Placeholder 2">
            <a:extLst>
              <a:ext uri="{FF2B5EF4-FFF2-40B4-BE49-F238E27FC236}">
                <a16:creationId xmlns:a16="http://schemas.microsoft.com/office/drawing/2014/main" id="{B2452870-0CBF-8976-9947-D7DD6AAC18A6}"/>
              </a:ext>
            </a:extLst>
          </p:cNvPr>
          <p:cNvSpPr>
            <a:spLocks noGrp="1"/>
          </p:cNvSpPr>
          <p:nvPr>
            <p:ph idx="1"/>
          </p:nvPr>
        </p:nvSpPr>
        <p:spPr/>
        <p:txBody>
          <a:bodyPr>
            <a:normAutofit/>
          </a:bodyPr>
          <a:lstStyle/>
          <a:p>
            <a:pPr lvl="0" algn="r" rtl="1"/>
            <a:r>
              <a:rPr lang="he-IL" sz="2200"/>
              <a:t>דצלרציה מהירה – תאונות דרכים במהירות גבוהה או נפילה מגובה. אלו יכולים לגרום לקרע אינטימלי, אבולסיה או טרומבוזיס. </a:t>
            </a:r>
          </a:p>
          <a:p>
            <a:pPr lvl="0" algn="r" rtl="1"/>
            <a:endParaRPr lang="en-US" sz="2200"/>
          </a:p>
          <a:p>
            <a:pPr lvl="0" algn="r" rtl="1"/>
            <a:r>
              <a:rPr lang="he-IL" sz="2200"/>
              <a:t>מעיכה ישירה אנטרו-פוסטריורית מחגורת בטיחות או מכה ישירה לבטן הקדמית. </a:t>
            </a:r>
          </a:p>
          <a:p>
            <a:pPr lvl="0" algn="r" rtl="1"/>
            <a:endParaRPr lang="en-US" sz="2200"/>
          </a:p>
          <a:p>
            <a:pPr lvl="0" algn="r" rtl="1"/>
            <a:r>
              <a:rPr lang="he-IL" sz="2200"/>
              <a:t>לסרציה של כלי דם מג'ורי על ידי חתיכות עצם, למשל משנית לשברים חמורים באגן. </a:t>
            </a:r>
          </a:p>
          <a:p>
            <a:pPr marL="0" lvl="0" indent="0" algn="r" rtl="1">
              <a:buNone/>
            </a:pPr>
            <a:endParaRPr lang="en-US" sz="2200"/>
          </a:p>
          <a:p>
            <a:pPr algn="r" rtl="1"/>
            <a:r>
              <a:rPr lang="he-IL" sz="2200"/>
              <a:t>ורידים ועורקים בבטן נפגעים באותה מידה, כלי הדם השכיח ביותר שנפגע הוא ה-</a:t>
            </a:r>
            <a:r>
              <a:rPr lang="en-US" sz="2200"/>
              <a:t>IVC</a:t>
            </a:r>
            <a:r>
              <a:rPr lang="he-IL" sz="2200"/>
              <a:t>, אחריו האאורטה, עורקי וורידי האיליאק ואחריהם ה-</a:t>
            </a:r>
            <a:r>
              <a:rPr lang="en-US" sz="2200"/>
              <a:t>SMA</a:t>
            </a:r>
            <a:r>
              <a:rPr lang="he-IL" sz="2200"/>
              <a:t> ו-</a:t>
            </a:r>
            <a:r>
              <a:rPr lang="en-US" sz="2200"/>
              <a:t>SMV</a:t>
            </a:r>
            <a:r>
              <a:rPr lang="he-IL" sz="2200"/>
              <a:t>. </a:t>
            </a:r>
            <a:endParaRPr lang="en-US" sz="2200"/>
          </a:p>
          <a:p>
            <a:pPr algn="r" rtl="1"/>
            <a:endParaRPr lang="en-US" sz="2200"/>
          </a:p>
        </p:txBody>
      </p:sp>
    </p:spTree>
    <p:extLst>
      <p:ext uri="{BB962C8B-B14F-4D97-AF65-F5344CB8AC3E}">
        <p14:creationId xmlns:p14="http://schemas.microsoft.com/office/powerpoint/2010/main" val="2826275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654F6-A0F5-699F-C8C8-8D3164CAA7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135397-54EA-4240-F01B-D85EB6628F7D}"/>
              </a:ext>
            </a:extLst>
          </p:cNvPr>
          <p:cNvSpPr>
            <a:spLocks noGrp="1"/>
          </p:cNvSpPr>
          <p:nvPr>
            <p:ph type="title"/>
          </p:nvPr>
        </p:nvSpPr>
        <p:spPr/>
        <p:txBody>
          <a:bodyPr/>
          <a:lstStyle/>
          <a:p>
            <a:pPr algn="ctr" rtl="1"/>
            <a:r>
              <a:rPr lang="he-IL"/>
              <a:t>התייצגות קלינית</a:t>
            </a:r>
            <a:endParaRPr lang="en-US"/>
          </a:p>
        </p:txBody>
      </p:sp>
      <p:sp>
        <p:nvSpPr>
          <p:cNvPr id="3" name="Content Placeholder 2">
            <a:extLst>
              <a:ext uri="{FF2B5EF4-FFF2-40B4-BE49-F238E27FC236}">
                <a16:creationId xmlns:a16="http://schemas.microsoft.com/office/drawing/2014/main" id="{38F51058-33BC-9FCC-4632-4B6B3F6E86BC}"/>
              </a:ext>
            </a:extLst>
          </p:cNvPr>
          <p:cNvSpPr>
            <a:spLocks noGrp="1"/>
          </p:cNvSpPr>
          <p:nvPr>
            <p:ph idx="1"/>
          </p:nvPr>
        </p:nvSpPr>
        <p:spPr/>
        <p:txBody>
          <a:bodyPr>
            <a:normAutofit/>
          </a:bodyPr>
          <a:lstStyle/>
          <a:p>
            <a:pPr algn="r" rtl="1"/>
            <a:r>
              <a:rPr lang="he-IL" sz="2200"/>
              <a:t>חולים רבים מתים במקום התאונה וכ-15% קורסים בדרך או בכניסה למיון.</a:t>
            </a:r>
          </a:p>
          <a:p>
            <a:pPr algn="r" rtl="1"/>
            <a:endParaRPr lang="he-IL" sz="2200"/>
          </a:p>
          <a:p>
            <a:pPr algn="r" rtl="1"/>
            <a:r>
              <a:rPr lang="he-IL" sz="2200"/>
              <a:t>פגיעות חודרות לבטן בחולה עם נפיחות בטנית ותת לחץ דם מעלות חשד גבוה לדימום בטני. </a:t>
            </a:r>
          </a:p>
          <a:p>
            <a:pPr algn="r" rtl="1"/>
            <a:endParaRPr lang="he-IL" sz="2200"/>
          </a:p>
          <a:p>
            <a:pPr algn="r" rtl="1"/>
            <a:r>
              <a:rPr lang="he-IL" sz="2200"/>
              <a:t>דופק פמוראלי לא שווה יכול להצביע על פגיעה באיליאק. </a:t>
            </a:r>
          </a:p>
          <a:p>
            <a:pPr algn="r" rtl="1"/>
            <a:endParaRPr lang="he-IL" sz="2200"/>
          </a:p>
          <a:p>
            <a:pPr algn="r" rtl="1"/>
            <a:r>
              <a:rPr lang="he-IL" sz="2200"/>
              <a:t>חלק מהחולים יכולים להתקבל כשהם יציבים המודינאמית ולקרוס כעבור מספר דקות. </a:t>
            </a:r>
          </a:p>
          <a:p>
            <a:pPr marL="0" indent="0" algn="r" rtl="1">
              <a:buNone/>
            </a:pPr>
            <a:endParaRPr lang="he-IL" sz="2200"/>
          </a:p>
          <a:p>
            <a:pPr algn="r" rtl="1"/>
            <a:r>
              <a:rPr lang="he-IL" sz="2200"/>
              <a:t>בחלק המחולים הדימום נעצר על ידי טרומבוס או שהוא מוכל ברטרופריטונאום, והפגיעה תתגלה רק בניתוח. </a:t>
            </a:r>
            <a:endParaRPr lang="en-US" sz="2200"/>
          </a:p>
        </p:txBody>
      </p:sp>
    </p:spTree>
    <p:extLst>
      <p:ext uri="{BB962C8B-B14F-4D97-AF65-F5344CB8AC3E}">
        <p14:creationId xmlns:p14="http://schemas.microsoft.com/office/powerpoint/2010/main" val="964841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86519-F4A6-CFEA-B125-250292255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0F639F-22B7-0300-D83F-A2561C8439C7}"/>
              </a:ext>
            </a:extLst>
          </p:cNvPr>
          <p:cNvSpPr>
            <a:spLocks noGrp="1"/>
          </p:cNvSpPr>
          <p:nvPr>
            <p:ph type="title"/>
          </p:nvPr>
        </p:nvSpPr>
        <p:spPr/>
        <p:txBody>
          <a:bodyPr/>
          <a:lstStyle/>
          <a:p>
            <a:pPr algn="ctr" rtl="1"/>
            <a:r>
              <a:rPr lang="he-IL"/>
              <a:t>ניהול חולה</a:t>
            </a:r>
            <a:endParaRPr lang="en-US"/>
          </a:p>
        </p:txBody>
      </p:sp>
      <p:sp>
        <p:nvSpPr>
          <p:cNvPr id="3" name="Content Placeholder 2">
            <a:extLst>
              <a:ext uri="{FF2B5EF4-FFF2-40B4-BE49-F238E27FC236}">
                <a16:creationId xmlns:a16="http://schemas.microsoft.com/office/drawing/2014/main" id="{427C9B7E-09E2-EFC1-395C-4D35589D7D23}"/>
              </a:ext>
            </a:extLst>
          </p:cNvPr>
          <p:cNvSpPr>
            <a:spLocks noGrp="1"/>
          </p:cNvSpPr>
          <p:nvPr>
            <p:ph idx="1"/>
          </p:nvPr>
        </p:nvSpPr>
        <p:spPr/>
        <p:txBody>
          <a:bodyPr>
            <a:normAutofit/>
          </a:bodyPr>
          <a:lstStyle/>
          <a:p>
            <a:pPr algn="r" rtl="1"/>
            <a:r>
              <a:rPr lang="he-IL" sz="2200"/>
              <a:t>כל חולה עם טראומה חודרת בטנית + אי-יציבות המודינאמית / פריטוניטיס בבדיקה/ חולה שלא ניתן להעריך את מצבו </a:t>
            </a:r>
            <a:r>
              <a:rPr lang="en-US" sz="2200">
                <a:sym typeface="Wingdings" panose="05000000000000000000" pitchFamily="2" charset="2"/>
              </a:rPr>
              <a:t></a:t>
            </a:r>
            <a:r>
              <a:rPr lang="he-IL" sz="2200"/>
              <a:t> לפרוטומיה דחופה! </a:t>
            </a:r>
          </a:p>
          <a:p>
            <a:pPr marL="261938" indent="-74613" algn="r" rtl="1">
              <a:buNone/>
            </a:pPr>
            <a:r>
              <a:rPr lang="he-IL" sz="2200"/>
              <a:t> כל פגיעה וסקולארית תזוהה בניתוח. אם ניתן אפשר להשלים צילום בטן כדי לראות את רסיסי הקליעים. </a:t>
            </a:r>
          </a:p>
          <a:p>
            <a:pPr marL="261938" indent="-74613" algn="r" rtl="1">
              <a:buNone/>
            </a:pPr>
            <a:endParaRPr lang="en-US" sz="2200"/>
          </a:p>
          <a:p>
            <a:pPr algn="r" rtl="1"/>
            <a:r>
              <a:rPr lang="he-IL" sz="2200"/>
              <a:t>כל חולה עם טראומה בטנית קהה + אי-יציבות המודינאמית/ פריטוניטיס + </a:t>
            </a:r>
            <a:r>
              <a:rPr lang="en-US" sz="2200"/>
              <a:t>FAST</a:t>
            </a:r>
            <a:r>
              <a:rPr lang="he-IL" sz="2200"/>
              <a:t> חיובי </a:t>
            </a:r>
            <a:r>
              <a:rPr lang="en-US" sz="2200">
                <a:sym typeface="Wingdings" panose="05000000000000000000" pitchFamily="2" charset="2"/>
              </a:rPr>
              <a:t></a:t>
            </a:r>
            <a:r>
              <a:rPr lang="he-IL" sz="2200"/>
              <a:t> לפרוטומיה דחופה. אם החולה לא יציב המודינאמית וה-</a:t>
            </a:r>
            <a:r>
              <a:rPr lang="en-US" sz="2200"/>
              <a:t>FAST</a:t>
            </a:r>
            <a:r>
              <a:rPr lang="he-IL" sz="2200"/>
              <a:t> שלילי </a:t>
            </a:r>
            <a:r>
              <a:rPr lang="en-US" sz="2200">
                <a:sym typeface="Wingdings" panose="05000000000000000000" pitchFamily="2" charset="2"/>
              </a:rPr>
              <a:t></a:t>
            </a:r>
            <a:r>
              <a:rPr lang="he-IL" sz="2200"/>
              <a:t>  עושים ניקור בטני אבחנתי כדי לראות האם מדובר ב-</a:t>
            </a:r>
            <a:r>
              <a:rPr lang="en-US" sz="2200"/>
              <a:t>false negative</a:t>
            </a:r>
            <a:r>
              <a:rPr lang="he-IL" sz="2200"/>
              <a:t> של ה-</a:t>
            </a:r>
            <a:r>
              <a:rPr lang="en-US" sz="2200"/>
              <a:t>FAST</a:t>
            </a:r>
            <a:r>
              <a:rPr lang="he-IL" sz="2200"/>
              <a:t> ואם הנוזל לא דמי מחפשים מקורות דימום אחרים (כמו הרטרופריטונאום) לרוב על ידי </a:t>
            </a:r>
            <a:r>
              <a:rPr lang="en-US" sz="2200"/>
              <a:t>CT</a:t>
            </a:r>
            <a:r>
              <a:rPr lang="he-IL" sz="2200"/>
              <a:t>. </a:t>
            </a:r>
          </a:p>
          <a:p>
            <a:pPr marL="0" indent="0" algn="r" rtl="1">
              <a:buNone/>
            </a:pPr>
            <a:endParaRPr lang="en-US" sz="2200"/>
          </a:p>
          <a:p>
            <a:pPr algn="r" rtl="1"/>
            <a:r>
              <a:rPr lang="he-IL" sz="2200"/>
              <a:t>חולה יציב</a:t>
            </a:r>
            <a:r>
              <a:rPr lang="he-IL" sz="2200">
                <a:sym typeface="Wingdings" panose="05000000000000000000" pitchFamily="2" charset="2"/>
              </a:rPr>
              <a:t> ל-</a:t>
            </a:r>
            <a:r>
              <a:rPr lang="en-US" sz="2200">
                <a:sym typeface="Wingdings" panose="05000000000000000000" pitchFamily="2" charset="2"/>
              </a:rPr>
              <a:t>CT</a:t>
            </a:r>
            <a:r>
              <a:rPr lang="he-IL" sz="2200"/>
              <a:t> פרוטוקול טראומה. </a:t>
            </a:r>
            <a:endParaRPr lang="en-US" sz="2200"/>
          </a:p>
          <a:p>
            <a:pPr algn="r" rtl="1"/>
            <a:endParaRPr lang="en-US" sz="2200"/>
          </a:p>
        </p:txBody>
      </p:sp>
    </p:spTree>
    <p:extLst>
      <p:ext uri="{BB962C8B-B14F-4D97-AF65-F5344CB8AC3E}">
        <p14:creationId xmlns:p14="http://schemas.microsoft.com/office/powerpoint/2010/main" val="993815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63873-DF2C-228A-3B30-1354CA5FE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705D18-1355-E4E2-EE42-41E7509D0898}"/>
              </a:ext>
            </a:extLst>
          </p:cNvPr>
          <p:cNvSpPr>
            <a:spLocks noGrp="1"/>
          </p:cNvSpPr>
          <p:nvPr>
            <p:ph type="title"/>
          </p:nvPr>
        </p:nvSpPr>
        <p:spPr/>
        <p:txBody>
          <a:bodyPr/>
          <a:lstStyle/>
          <a:p>
            <a:pPr algn="ctr" rtl="1"/>
            <a:r>
              <a:rPr lang="he-IL"/>
              <a:t>טיפול</a:t>
            </a:r>
            <a:endParaRPr lang="en-US"/>
          </a:p>
        </p:txBody>
      </p:sp>
      <p:sp>
        <p:nvSpPr>
          <p:cNvPr id="3" name="Content Placeholder 2">
            <a:extLst>
              <a:ext uri="{FF2B5EF4-FFF2-40B4-BE49-F238E27FC236}">
                <a16:creationId xmlns:a16="http://schemas.microsoft.com/office/drawing/2014/main" id="{09DD321C-3106-2CDC-61EE-82DBEE75ADB8}"/>
              </a:ext>
            </a:extLst>
          </p:cNvPr>
          <p:cNvSpPr>
            <a:spLocks noGrp="1"/>
          </p:cNvSpPr>
          <p:nvPr>
            <p:ph idx="1"/>
          </p:nvPr>
        </p:nvSpPr>
        <p:spPr/>
        <p:txBody>
          <a:bodyPr>
            <a:normAutofit/>
          </a:bodyPr>
          <a:lstStyle/>
          <a:p>
            <a:pPr algn="r" rtl="1"/>
            <a:r>
              <a:rPr lang="he-IL" sz="2200"/>
              <a:t>הכי חשוב – הבאת המטופל כמה שיותר מהר לבית החולים (</a:t>
            </a:r>
            <a:r>
              <a:rPr lang="en-US" sz="2200"/>
              <a:t>scoop and run</a:t>
            </a:r>
            <a:r>
              <a:rPr lang="he-IL" sz="2200"/>
              <a:t>) והכנסתו לניתוח. צריך לתת נוזלים אך לשמור על </a:t>
            </a:r>
            <a:r>
              <a:rPr lang="en-US" sz="2200"/>
              <a:t>Permissive hypotension</a:t>
            </a:r>
            <a:r>
              <a:rPr lang="he-IL" sz="2200"/>
              <a:t> של כ-80-90 סיסטולי. </a:t>
            </a:r>
          </a:p>
          <a:p>
            <a:pPr algn="r" rtl="1"/>
            <a:endParaRPr lang="en-US" sz="2200"/>
          </a:p>
          <a:p>
            <a:pPr algn="r" rtl="1"/>
            <a:r>
              <a:rPr lang="he-IL" sz="2200"/>
              <a:t>החולים שמגיעים למיון ב-</a:t>
            </a:r>
            <a:r>
              <a:rPr lang="en-US" sz="2200"/>
              <a:t>cardiac arrest </a:t>
            </a:r>
            <a:r>
              <a:rPr lang="he-IL" sz="2200"/>
              <a:t>– אינטובציה וטורקוטומיה אנטרו-לטרלית שמאלית דרך חתך בינצלעי 4 או 5 עם </a:t>
            </a:r>
            <a:r>
              <a:rPr lang="en-US" sz="2200"/>
              <a:t>clamp</a:t>
            </a:r>
            <a:r>
              <a:rPr lang="he-IL" sz="2200"/>
              <a:t> על אאורטה יורדת. אם החולה מתייצב – לוקחים לניתוח. שיעור ההישרדות לאחר טורקוטומיה דחופה לטראומה אבדומינלית הוא 2%. אלטרנטיבה לטורקוטומיה היא </a:t>
            </a:r>
            <a:r>
              <a:rPr lang="en-US" sz="2200"/>
              <a:t>REBOA</a:t>
            </a:r>
            <a:r>
              <a:rPr lang="he-IL" sz="2200"/>
              <a:t>. </a:t>
            </a:r>
          </a:p>
          <a:p>
            <a:pPr marL="0" indent="0" algn="r" rtl="1">
              <a:buNone/>
            </a:pPr>
            <a:endParaRPr lang="en-US" sz="2200"/>
          </a:p>
          <a:p>
            <a:pPr algn="r" rtl="1"/>
            <a:r>
              <a:rPr lang="he-IL" sz="2200"/>
              <a:t>בכל יתר החולים שמגיעים למיון יש להכניס ליינים גדולים, יש להימנע משימוש בורידי המפשעה כי ייתכן שיש למטופל פגיעה ב-</a:t>
            </a:r>
            <a:r>
              <a:rPr lang="en-US" sz="2200"/>
              <a:t>IVC</a:t>
            </a:r>
            <a:r>
              <a:rPr lang="he-IL" sz="2200"/>
              <a:t> או ורידי האגן. יש להמשיך עם עיקרון ה-</a:t>
            </a:r>
            <a:r>
              <a:rPr lang="en-US" sz="2200"/>
              <a:t>permissive hypotension</a:t>
            </a:r>
            <a:r>
              <a:rPr lang="he-IL" sz="2200"/>
              <a:t> ואלא אם כן החולה על גבול ה-</a:t>
            </a:r>
            <a:r>
              <a:rPr lang="en-US" sz="2200"/>
              <a:t>cardiac arrest</a:t>
            </a:r>
            <a:r>
              <a:rPr lang="he-IL" sz="2200"/>
              <a:t>, יש להימנע מאינטובציה במיון כי החולה יקרוס בהרדמה.  </a:t>
            </a:r>
            <a:endParaRPr lang="en-US" sz="2200"/>
          </a:p>
          <a:p>
            <a:pPr algn="r" rtl="1"/>
            <a:endParaRPr lang="en-US" sz="2200"/>
          </a:p>
        </p:txBody>
      </p:sp>
    </p:spTree>
    <p:extLst>
      <p:ext uri="{BB962C8B-B14F-4D97-AF65-F5344CB8AC3E}">
        <p14:creationId xmlns:p14="http://schemas.microsoft.com/office/powerpoint/2010/main" val="22876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362E8-6360-3BB3-BB85-485B3E1D6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ECAC6A-3566-F80F-24C7-EAF9B62EC9A5}"/>
              </a:ext>
            </a:extLst>
          </p:cNvPr>
          <p:cNvSpPr>
            <a:spLocks noGrp="1"/>
          </p:cNvSpPr>
          <p:nvPr>
            <p:ph type="title"/>
          </p:nvPr>
        </p:nvSpPr>
        <p:spPr/>
        <p:txBody>
          <a:bodyPr/>
          <a:lstStyle/>
          <a:p>
            <a:pPr algn="ctr" rtl="1"/>
            <a:r>
              <a:rPr lang="he-IL"/>
              <a:t>עקרונות בטיפול כירורגי</a:t>
            </a:r>
            <a:endParaRPr lang="en-US"/>
          </a:p>
        </p:txBody>
      </p:sp>
      <p:sp>
        <p:nvSpPr>
          <p:cNvPr id="3" name="Content Placeholder 2">
            <a:extLst>
              <a:ext uri="{FF2B5EF4-FFF2-40B4-BE49-F238E27FC236}">
                <a16:creationId xmlns:a16="http://schemas.microsoft.com/office/drawing/2014/main" id="{AD30EDA1-AC2F-DF24-4CEA-68ECCEAF87C7}"/>
              </a:ext>
            </a:extLst>
          </p:cNvPr>
          <p:cNvSpPr>
            <a:spLocks noGrp="1"/>
          </p:cNvSpPr>
          <p:nvPr>
            <p:ph idx="1"/>
          </p:nvPr>
        </p:nvSpPr>
        <p:spPr/>
        <p:txBody>
          <a:bodyPr>
            <a:normAutofit/>
          </a:bodyPr>
          <a:lstStyle/>
          <a:p>
            <a:pPr lvl="0" algn="r" rtl="1"/>
            <a:r>
              <a:rPr lang="he-IL" sz="2200"/>
              <a:t>צריך כל הזמן להימנע מהיפותרמיה על ידי חימום החולה ומתן נוזלים חמים. </a:t>
            </a:r>
            <a:endParaRPr lang="en-US" sz="2200"/>
          </a:p>
          <a:p>
            <a:pPr lvl="0" algn="r" rtl="1"/>
            <a:r>
              <a:rPr lang="he-IL" sz="2200"/>
              <a:t>מתן דמים בפרוטוקול </a:t>
            </a:r>
            <a:r>
              <a:rPr lang="en-US" sz="2200"/>
              <a:t>massive transfusion</a:t>
            </a:r>
            <a:r>
              <a:rPr lang="he-IL" sz="2200"/>
              <a:t> (1:1:1). </a:t>
            </a:r>
            <a:endParaRPr lang="en-US" sz="2200"/>
          </a:p>
          <a:p>
            <a:pPr lvl="0" algn="r" rtl="1"/>
            <a:r>
              <a:rPr lang="he-IL" sz="2200"/>
              <a:t>צריך לרחוץ את כל גוף החולה מהצוואר ועד הברכיים. </a:t>
            </a:r>
            <a:endParaRPr lang="en-US" sz="2200"/>
          </a:p>
          <a:p>
            <a:pPr lvl="0" algn="r" rtl="1"/>
            <a:r>
              <a:rPr lang="he-IL" sz="2200"/>
              <a:t>יש להרדים את החולה רק לאחר הרחצה כי הוא יקרוס מיד לאחר מכן. </a:t>
            </a:r>
          </a:p>
          <a:p>
            <a:pPr lvl="0" algn="r" rtl="1"/>
            <a:endParaRPr lang="en-US" sz="2200"/>
          </a:p>
          <a:p>
            <a:pPr lvl="0" algn="r" rtl="1"/>
            <a:r>
              <a:rPr lang="he-IL" sz="2200"/>
              <a:t>מבצעים לפרוטומיה מידליין מקסיפואיד לפוביס, ולחיצה ישירה על מקור הדימום, או על האאורטה אפילו בגובה הסרעפת. כדי להקל על חשיפת האאורטה ניתן לחלק את הקרורה השמאלית של הסרעפת.  במידה ויש המטומה רטרופריטונאלית גבוהה מתחת לסרעפת ייתכן ויהיה צריך להשלים טורקוטומיה שמאלית אנטרו-לטרלית כדי להשיג שליטה באאורטה. במקום זה אפשר להשתמש בבלון לחסימת האאורטה. </a:t>
            </a:r>
            <a:endParaRPr lang="en-US" sz="2200"/>
          </a:p>
          <a:p>
            <a:pPr algn="r" rtl="1"/>
            <a:endParaRPr lang="en-US" sz="2200"/>
          </a:p>
        </p:txBody>
      </p:sp>
    </p:spTree>
    <p:extLst>
      <p:ext uri="{BB962C8B-B14F-4D97-AF65-F5344CB8AC3E}">
        <p14:creationId xmlns:p14="http://schemas.microsoft.com/office/powerpoint/2010/main" val="942560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4804C-868A-72BC-F175-35790ECFE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32801-17DD-6918-A060-3BBA5EB0C0B6}"/>
              </a:ext>
            </a:extLst>
          </p:cNvPr>
          <p:cNvSpPr>
            <a:spLocks noGrp="1"/>
          </p:cNvSpPr>
          <p:nvPr>
            <p:ph type="title"/>
          </p:nvPr>
        </p:nvSpPr>
        <p:spPr/>
        <p:txBody>
          <a:bodyPr/>
          <a:lstStyle/>
          <a:p>
            <a:pPr algn="ctr" rtl="1"/>
            <a:r>
              <a:rPr lang="he-IL"/>
              <a:t>המטומה רטרופריטונאלית - דגשים</a:t>
            </a:r>
            <a:endParaRPr lang="en-US"/>
          </a:p>
        </p:txBody>
      </p:sp>
      <p:sp>
        <p:nvSpPr>
          <p:cNvPr id="3" name="Content Placeholder 2">
            <a:extLst>
              <a:ext uri="{FF2B5EF4-FFF2-40B4-BE49-F238E27FC236}">
                <a16:creationId xmlns:a16="http://schemas.microsoft.com/office/drawing/2014/main" id="{7A348DC5-34FB-8507-338E-51C5CCCF041A}"/>
              </a:ext>
            </a:extLst>
          </p:cNvPr>
          <p:cNvSpPr>
            <a:spLocks noGrp="1"/>
          </p:cNvSpPr>
          <p:nvPr>
            <p:ph idx="1"/>
          </p:nvPr>
        </p:nvSpPr>
        <p:spPr/>
        <p:txBody>
          <a:bodyPr>
            <a:normAutofit/>
          </a:bodyPr>
          <a:lstStyle/>
          <a:p>
            <a:pPr lvl="0" algn="r" rtl="1"/>
            <a:r>
              <a:rPr lang="he-IL" sz="2200"/>
              <a:t>בטראומה חודרת - יש לחקור את כל ההמטומות הרטרופריטונאליות שנובעות מטראומה חודרת, לא משנה גודלן, פרט להמטומות באזור 4 (לרוב מסתדרות לבד ללא תיקון ניתוחי). </a:t>
            </a:r>
          </a:p>
          <a:p>
            <a:pPr lvl="0" algn="r" rtl="1"/>
            <a:endParaRPr lang="en-US" sz="2200"/>
          </a:p>
          <a:p>
            <a:pPr lvl="0" algn="r" rtl="1"/>
            <a:r>
              <a:rPr lang="he-IL" sz="2200"/>
              <a:t>בטראומה קהה - המטומות רטרופריטואנליות הנובעות מטראומה קהה בדרך כלל לא מצריכות אקספלורציה, חוץ מהמקרים הבאים: </a:t>
            </a:r>
            <a:endParaRPr lang="en-US" sz="2200"/>
          </a:p>
          <a:p>
            <a:pPr marL="541338" lvl="0" algn="r" rtl="1">
              <a:buFont typeface="Wingdings" panose="05000000000000000000" pitchFamily="2" charset="2"/>
              <a:buChar char="v"/>
            </a:pPr>
            <a:r>
              <a:rPr lang="he-IL" sz="2200"/>
              <a:t>להמטומות ב-</a:t>
            </a:r>
            <a:r>
              <a:rPr lang="en-US" sz="2200"/>
              <a:t>zone 1</a:t>
            </a:r>
            <a:r>
              <a:rPr lang="he-IL" sz="2200"/>
              <a:t>. </a:t>
            </a:r>
            <a:endParaRPr lang="en-US" sz="2200"/>
          </a:p>
          <a:p>
            <a:pPr marL="541338" lvl="0" algn="r" rtl="1">
              <a:buFont typeface="Wingdings" panose="05000000000000000000" pitchFamily="2" charset="2"/>
              <a:buChar char="v"/>
            </a:pPr>
            <a:r>
              <a:rPr lang="he-IL" sz="2200"/>
              <a:t>כאשר ההמטומה הולכת וגדלה, פועמת או דולפת או במקרה שאין דופק פמוראלי חד צדדי.</a:t>
            </a:r>
            <a:endParaRPr lang="en-US" sz="2200"/>
          </a:p>
          <a:p>
            <a:pPr marL="541338" lvl="0" algn="r" rtl="1">
              <a:buFont typeface="Wingdings" panose="05000000000000000000" pitchFamily="2" charset="2"/>
              <a:buChar char="v"/>
            </a:pPr>
            <a:r>
              <a:rPr lang="he-IL" sz="2200"/>
              <a:t>המטומות פארא-דואדנליות גם צריך לחקור כדי שלול פגיעה בדואדנום. . </a:t>
            </a:r>
            <a:endParaRPr lang="en-US" sz="2200"/>
          </a:p>
          <a:p>
            <a:pPr marL="541338" lvl="0" algn="r" rtl="1">
              <a:buFont typeface="Wingdings" panose="05000000000000000000" pitchFamily="2" charset="2"/>
              <a:buChar char="v"/>
            </a:pPr>
            <a:r>
              <a:rPr lang="he-IL" sz="2200"/>
              <a:t>המטומה בשורש הזמטריום בנוכחות מעי נמקי מצריך גם חקירה כדי לשלול פגיעה ב-</a:t>
            </a:r>
            <a:r>
              <a:rPr lang="en-US" sz="2200"/>
              <a:t>SMA</a:t>
            </a:r>
            <a:r>
              <a:rPr lang="he-IL" sz="2200"/>
              <a:t>. </a:t>
            </a:r>
            <a:endParaRPr lang="en-US" sz="2200"/>
          </a:p>
          <a:p>
            <a:pPr algn="r" rtl="1"/>
            <a:endParaRPr lang="en-US" sz="2200"/>
          </a:p>
        </p:txBody>
      </p:sp>
    </p:spTree>
    <p:extLst>
      <p:ext uri="{BB962C8B-B14F-4D97-AF65-F5344CB8AC3E}">
        <p14:creationId xmlns:p14="http://schemas.microsoft.com/office/powerpoint/2010/main" val="2426966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3FF7D-5B4A-AB4B-284C-7578B6544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FDEA76-A7D7-0004-F39E-1DED6ABE7DB2}"/>
              </a:ext>
            </a:extLst>
          </p:cNvPr>
          <p:cNvSpPr>
            <a:spLocks noGrp="1"/>
          </p:cNvSpPr>
          <p:nvPr>
            <p:ph type="title"/>
          </p:nvPr>
        </p:nvSpPr>
        <p:spPr/>
        <p:txBody>
          <a:bodyPr/>
          <a:lstStyle/>
          <a:p>
            <a:pPr algn="ctr" rtl="1"/>
            <a:r>
              <a:rPr lang="he-IL"/>
              <a:t>המטומה רטרופריטונאלית - דגשים</a:t>
            </a:r>
            <a:endParaRPr lang="en-US"/>
          </a:p>
        </p:txBody>
      </p:sp>
      <p:sp>
        <p:nvSpPr>
          <p:cNvPr id="3" name="Content Placeholder 2">
            <a:extLst>
              <a:ext uri="{FF2B5EF4-FFF2-40B4-BE49-F238E27FC236}">
                <a16:creationId xmlns:a16="http://schemas.microsoft.com/office/drawing/2014/main" id="{7336DD3B-0E91-6927-15B9-D6FB06851F29}"/>
              </a:ext>
            </a:extLst>
          </p:cNvPr>
          <p:cNvSpPr>
            <a:spLocks noGrp="1"/>
          </p:cNvSpPr>
          <p:nvPr>
            <p:ph idx="1"/>
          </p:nvPr>
        </p:nvSpPr>
        <p:spPr/>
        <p:txBody>
          <a:bodyPr>
            <a:normAutofit/>
          </a:bodyPr>
          <a:lstStyle/>
          <a:p>
            <a:pPr algn="r" rtl="1"/>
            <a:r>
              <a:rPr lang="he-IL" sz="2200"/>
              <a:t>כל מקרה בו לא בוצעה התערבות בהמטומה – צריך להשלים לאחר מכן הדמיה על ידי </a:t>
            </a:r>
            <a:r>
              <a:rPr lang="en-US" sz="2200"/>
              <a:t>CTA</a:t>
            </a:r>
            <a:r>
              <a:rPr lang="he-IL" sz="2200"/>
              <a:t> או אנגיוגרפיה, כאשר אם מדובר בחדר היברידי ניתן לעשות אנגיו על השולחן ולטפל בבעיה אנדוסקולארית במקום לעשות דיסקציה. </a:t>
            </a:r>
          </a:p>
          <a:p>
            <a:pPr marL="0" indent="0" algn="r" rtl="1">
              <a:buNone/>
            </a:pPr>
            <a:endParaRPr lang="he-IL" sz="2200"/>
          </a:p>
          <a:p>
            <a:pPr algn="r" rtl="1"/>
            <a:r>
              <a:rPr lang="he-IL" sz="2200"/>
              <a:t>אחרי שפותחים את ההמטומה, עוצרים את הדימום בלחץ, מוצאים את הכלי המדמם ומשיגים שליטה פרוקסימלית ודיסטאלית. </a:t>
            </a:r>
          </a:p>
          <a:p>
            <a:pPr algn="r" rtl="1"/>
            <a:endParaRPr lang="he-IL" sz="2200"/>
          </a:p>
          <a:p>
            <a:pPr algn="r" rtl="1"/>
            <a:r>
              <a:rPr lang="he-IL" sz="2200"/>
              <a:t>אם לא ניתן לעשות זאת, אפשר ללחוץ על האאורטה או לנפח בלון.</a:t>
            </a:r>
            <a:endParaRPr lang="en-US" sz="2200"/>
          </a:p>
          <a:p>
            <a:pPr algn="r" rtl="1"/>
            <a:endParaRPr lang="en-US" sz="2200"/>
          </a:p>
        </p:txBody>
      </p:sp>
    </p:spTree>
    <p:extLst>
      <p:ext uri="{BB962C8B-B14F-4D97-AF65-F5344CB8AC3E}">
        <p14:creationId xmlns:p14="http://schemas.microsoft.com/office/powerpoint/2010/main" val="2595209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4098</TotalTime>
  <Words>2489</Words>
  <Application>Microsoft Office PowerPoint</Application>
  <PresentationFormat>Widescreen</PresentationFormat>
  <Paragraphs>171</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Aptos Display</vt:lpstr>
      <vt:lpstr>Arial</vt:lpstr>
      <vt:lpstr>Calibri</vt:lpstr>
      <vt:lpstr>Wingdings</vt:lpstr>
      <vt:lpstr>Office Theme</vt:lpstr>
      <vt:lpstr>פרק 182</vt:lpstr>
      <vt:lpstr>אנטומיה</vt:lpstr>
      <vt:lpstr>מנגנוני טראומה בטנית קהה</vt:lpstr>
      <vt:lpstr>התייצגות קלינית</vt:lpstr>
      <vt:lpstr>ניהול חולה</vt:lpstr>
      <vt:lpstr>טיפול</vt:lpstr>
      <vt:lpstr>עקרונות בטיפול כירורגי</vt:lpstr>
      <vt:lpstr>המטומה רטרופריטונאלית - דגשים</vt:lpstr>
      <vt:lpstr>המטומה רטרופריטונאלית - דגשים</vt:lpstr>
      <vt:lpstr>חקירת המטומה</vt:lpstr>
      <vt:lpstr>חקירת המטומה </vt:lpstr>
      <vt:lpstr>דגשים</vt:lpstr>
      <vt:lpstr>פרק 183</vt:lpstr>
      <vt:lpstr>אפידמיולוגיה</vt:lpstr>
      <vt:lpstr>טראומה וסקולארית בגפיים – hard and soft signs</vt:lpstr>
      <vt:lpstr>טראומה וסקולארית בגפיים – hard and soft signs</vt:lpstr>
      <vt:lpstr>ניהול טראומה וסקולארית בגפיים</vt:lpstr>
      <vt:lpstr>תיקון פתוח - עקרונות</vt:lpstr>
      <vt:lpstr>תיקון פתוח - עקרונות</vt:lpstr>
      <vt:lpstr>תיקון פתוח - עקרונות</vt:lpstr>
      <vt:lpstr>תיקון ניתוחי - דגשים</vt:lpstr>
      <vt:lpstr>טראוהמ לעורקי היד</vt:lpstr>
      <vt:lpstr>טראומה לעורקי הרגליים</vt:lpstr>
      <vt:lpstr>תסמונת מדור</vt:lpstr>
      <vt:lpstr>פגיעה וסקולארית עם Mangaled extremity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Natalie</dc:creator>
  <cp:lastModifiedBy>Natalie</cp:lastModifiedBy>
  <cp:revision>3</cp:revision>
  <dcterms:created xsi:type="dcterms:W3CDTF">2025-09-18T08:22:11Z</dcterms:created>
  <dcterms:modified xsi:type="dcterms:W3CDTF">2025-09-21T05:23:45Z</dcterms:modified>
</cp:coreProperties>
</file>